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4"/>
  </p:notesMasterIdLst>
  <p:sldIdLst>
    <p:sldId id="256" r:id="rId2"/>
    <p:sldId id="262" r:id="rId3"/>
    <p:sldId id="257" r:id="rId4"/>
    <p:sldId id="258" r:id="rId5"/>
    <p:sldId id="259" r:id="rId6"/>
    <p:sldId id="260" r:id="rId7"/>
    <p:sldId id="261" r:id="rId8"/>
    <p:sldId id="273" r:id="rId9"/>
    <p:sldId id="277" r:id="rId10"/>
    <p:sldId id="276" r:id="rId11"/>
    <p:sldId id="263" r:id="rId12"/>
    <p:sldId id="264" r:id="rId13"/>
    <p:sldId id="278" r:id="rId14"/>
    <p:sldId id="279" r:id="rId15"/>
    <p:sldId id="280" r:id="rId16"/>
    <p:sldId id="281" r:id="rId17"/>
    <p:sldId id="282" r:id="rId18"/>
    <p:sldId id="283" r:id="rId19"/>
    <p:sldId id="266" r:id="rId20"/>
    <p:sldId id="284" r:id="rId21"/>
    <p:sldId id="285" r:id="rId22"/>
    <p:sldId id="286" r:id="rId23"/>
    <p:sldId id="287" r:id="rId24"/>
    <p:sldId id="288" r:id="rId25"/>
    <p:sldId id="271" r:id="rId26"/>
    <p:sldId id="275" r:id="rId27"/>
    <p:sldId id="291" r:id="rId28"/>
    <p:sldId id="289" r:id="rId29"/>
    <p:sldId id="272" r:id="rId30"/>
    <p:sldId id="268" r:id="rId31"/>
    <p:sldId id="269" r:id="rId32"/>
    <p:sldId id="270" r:id="rId33"/>
  </p:sldIdLst>
  <p:sldSz cx="9144000" cy="5143500" type="screen16x9"/>
  <p:notesSz cx="6858000" cy="9144000"/>
  <p:embeddedFontLst>
    <p:embeddedFont>
      <p:font typeface="Georgia" panose="02040502050405020303" pitchFamily="18" charset="0"/>
      <p:regular r:id="rId35"/>
      <p:bold r:id="rId36"/>
      <p:italic r:id="rId37"/>
      <p:boldItalic r:id="rId38"/>
    </p:embeddedFont>
    <p:embeddedFont>
      <p:font typeface="Old Standard TT" pitchFamily="2" charset="77"/>
      <p:regular r:id="rId39"/>
      <p:bold r:id="rId40"/>
      <p: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13"/>
  </p:normalViewPr>
  <p:slideViewPr>
    <p:cSldViewPr snapToGrid="0">
      <p:cViewPr>
        <p:scale>
          <a:sx n="129" d="100"/>
          <a:sy n="129" d="100"/>
        </p:scale>
        <p:origin x="8" y="4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1I2DvG_ocH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7t-NbF77ce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c7ba4c98b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7c7ba4c98b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3882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c7ba4c98b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7c7ba4c98b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8829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c7ba4c98b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7c7ba4c98b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3759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c7ba4c98b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7c7ba4c98b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6786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c7ba4c98b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7c7ba4c98b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691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c7ba4c98b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7c7ba4c98b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0021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c7ba4c98b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c7ba4c98b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c7ba4c98b_0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7c7ba4c98b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2. </a:t>
            </a:r>
            <a:r>
              <a:rPr lang="en" sz="1800" dirty="0">
                <a:solidFill>
                  <a:schemeClr val="dk1"/>
                </a:solidFill>
                <a:latin typeface="Old Standard TT"/>
                <a:ea typeface="Old Standard TT"/>
                <a:cs typeface="Old Standard TT"/>
                <a:sym typeface="Old Standard TT"/>
              </a:rPr>
              <a:t>Examples: “red-lining,” “housing discrimination,” and “gentrification” </a:t>
            </a:r>
            <a:endParaRPr sz="1800" dirty="0">
              <a:solidFill>
                <a:schemeClr val="dk1"/>
              </a:solidFill>
              <a:latin typeface="Old Standard TT"/>
              <a:ea typeface="Old Standard TT"/>
              <a:cs typeface="Old Standard TT"/>
              <a:sym typeface="Old Standard TT"/>
            </a:endParaRPr>
          </a:p>
          <a:p>
            <a:pPr marL="0" lvl="0" indent="0" algn="l" rtl="0">
              <a:spcBef>
                <a:spcPts val="0"/>
              </a:spcBef>
              <a:spcAft>
                <a:spcPts val="0"/>
              </a:spcAft>
              <a:buNone/>
            </a:pPr>
            <a:r>
              <a:rPr lang="en" sz="1800" dirty="0">
                <a:solidFill>
                  <a:schemeClr val="dk1"/>
                </a:solidFill>
                <a:latin typeface="Old Standard TT"/>
                <a:ea typeface="Old Standard TT"/>
                <a:cs typeface="Old Standard TT"/>
                <a:sym typeface="Old Standard TT"/>
              </a:rPr>
              <a:t>3.Examples: ”racism” not “race”</a:t>
            </a:r>
            <a:endParaRPr sz="1800" dirty="0">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3474394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c7ba4c98b_0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7c7ba4c98b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2. </a:t>
            </a:r>
            <a:r>
              <a:rPr lang="en" sz="1800" dirty="0">
                <a:solidFill>
                  <a:schemeClr val="dk1"/>
                </a:solidFill>
                <a:latin typeface="Old Standard TT"/>
                <a:ea typeface="Old Standard TT"/>
                <a:cs typeface="Old Standard TT"/>
                <a:sym typeface="Old Standard TT"/>
              </a:rPr>
              <a:t>Examples: “red-lining,” “housing discrimination,” and “gentrification” </a:t>
            </a:r>
            <a:endParaRPr sz="1800" dirty="0">
              <a:solidFill>
                <a:schemeClr val="dk1"/>
              </a:solidFill>
              <a:latin typeface="Old Standard TT"/>
              <a:ea typeface="Old Standard TT"/>
              <a:cs typeface="Old Standard TT"/>
              <a:sym typeface="Old Standard TT"/>
            </a:endParaRPr>
          </a:p>
          <a:p>
            <a:pPr marL="0" lvl="0" indent="0" algn="l" rtl="0">
              <a:spcBef>
                <a:spcPts val="0"/>
              </a:spcBef>
              <a:spcAft>
                <a:spcPts val="0"/>
              </a:spcAft>
              <a:buNone/>
            </a:pPr>
            <a:r>
              <a:rPr lang="en" sz="1800" dirty="0">
                <a:solidFill>
                  <a:schemeClr val="dk1"/>
                </a:solidFill>
                <a:latin typeface="Old Standard TT"/>
                <a:ea typeface="Old Standard TT"/>
                <a:cs typeface="Old Standard TT"/>
                <a:sym typeface="Old Standard TT"/>
              </a:rPr>
              <a:t>3.Examples: ”racism” not “race”</a:t>
            </a:r>
            <a:endParaRPr sz="1800" dirty="0">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1074158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c7ba4c98b_0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7c7ba4c98b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2. </a:t>
            </a:r>
            <a:r>
              <a:rPr lang="en" sz="1800" dirty="0">
                <a:solidFill>
                  <a:schemeClr val="dk1"/>
                </a:solidFill>
                <a:latin typeface="Old Standard TT"/>
                <a:ea typeface="Old Standard TT"/>
                <a:cs typeface="Old Standard TT"/>
                <a:sym typeface="Old Standard TT"/>
              </a:rPr>
              <a:t>Examples: “red-lining,” “housing discrimination,” and “gentrification” </a:t>
            </a:r>
            <a:endParaRPr sz="1800" dirty="0">
              <a:solidFill>
                <a:schemeClr val="dk1"/>
              </a:solidFill>
              <a:latin typeface="Old Standard TT"/>
              <a:ea typeface="Old Standard TT"/>
              <a:cs typeface="Old Standard TT"/>
              <a:sym typeface="Old Standard TT"/>
            </a:endParaRPr>
          </a:p>
          <a:p>
            <a:pPr marL="0" lvl="0" indent="0" algn="l" rtl="0">
              <a:spcBef>
                <a:spcPts val="0"/>
              </a:spcBef>
              <a:spcAft>
                <a:spcPts val="0"/>
              </a:spcAft>
              <a:buNone/>
            </a:pPr>
            <a:r>
              <a:rPr lang="en" sz="1800" dirty="0">
                <a:solidFill>
                  <a:schemeClr val="dk1"/>
                </a:solidFill>
                <a:latin typeface="Old Standard TT"/>
                <a:ea typeface="Old Standard TT"/>
                <a:cs typeface="Old Standard TT"/>
                <a:sym typeface="Old Standard TT"/>
              </a:rPr>
              <a:t>3.Examples: ”racism” not “race”</a:t>
            </a:r>
            <a:endParaRPr sz="1800" dirty="0">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1024958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6ddf39d49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6ddf39d49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c7ba4c98b_0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7c7ba4c98b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2. </a:t>
            </a:r>
            <a:r>
              <a:rPr lang="en" sz="1800" dirty="0">
                <a:solidFill>
                  <a:schemeClr val="dk1"/>
                </a:solidFill>
                <a:latin typeface="Old Standard TT"/>
                <a:ea typeface="Old Standard TT"/>
                <a:cs typeface="Old Standard TT"/>
                <a:sym typeface="Old Standard TT"/>
              </a:rPr>
              <a:t>Examples: “red-lining,” “housing discrimination,” and “gentrification” </a:t>
            </a:r>
            <a:endParaRPr sz="1800" dirty="0">
              <a:solidFill>
                <a:schemeClr val="dk1"/>
              </a:solidFill>
              <a:latin typeface="Old Standard TT"/>
              <a:ea typeface="Old Standard TT"/>
              <a:cs typeface="Old Standard TT"/>
              <a:sym typeface="Old Standard TT"/>
            </a:endParaRPr>
          </a:p>
          <a:p>
            <a:pPr marL="0" lvl="0" indent="0" algn="l" rtl="0">
              <a:spcBef>
                <a:spcPts val="0"/>
              </a:spcBef>
              <a:spcAft>
                <a:spcPts val="0"/>
              </a:spcAft>
              <a:buNone/>
            </a:pPr>
            <a:r>
              <a:rPr lang="en" sz="1800" dirty="0">
                <a:solidFill>
                  <a:schemeClr val="dk1"/>
                </a:solidFill>
                <a:latin typeface="Old Standard TT"/>
                <a:ea typeface="Old Standard TT"/>
                <a:cs typeface="Old Standard TT"/>
                <a:sym typeface="Old Standard TT"/>
              </a:rPr>
              <a:t>3.Examples: ”racism” not “race”</a:t>
            </a:r>
            <a:endParaRPr sz="1800" dirty="0">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2654856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c7ba4c98b_0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7c7ba4c98b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2. </a:t>
            </a:r>
            <a:r>
              <a:rPr lang="en" sz="1800" dirty="0">
                <a:solidFill>
                  <a:schemeClr val="dk1"/>
                </a:solidFill>
                <a:latin typeface="Old Standard TT"/>
                <a:ea typeface="Old Standard TT"/>
                <a:cs typeface="Old Standard TT"/>
                <a:sym typeface="Old Standard TT"/>
              </a:rPr>
              <a:t>Examples: “red-lining,” “housing discrimination,” and “gentrification” </a:t>
            </a:r>
            <a:endParaRPr sz="1800" dirty="0">
              <a:solidFill>
                <a:schemeClr val="dk1"/>
              </a:solidFill>
              <a:latin typeface="Old Standard TT"/>
              <a:ea typeface="Old Standard TT"/>
              <a:cs typeface="Old Standard TT"/>
              <a:sym typeface="Old Standard TT"/>
            </a:endParaRPr>
          </a:p>
          <a:p>
            <a:pPr marL="0" lvl="0" indent="0" algn="l" rtl="0">
              <a:spcBef>
                <a:spcPts val="0"/>
              </a:spcBef>
              <a:spcAft>
                <a:spcPts val="0"/>
              </a:spcAft>
              <a:buNone/>
            </a:pPr>
            <a:r>
              <a:rPr lang="en" sz="1800" dirty="0">
                <a:solidFill>
                  <a:schemeClr val="dk1"/>
                </a:solidFill>
                <a:latin typeface="Old Standard TT"/>
                <a:ea typeface="Old Standard TT"/>
                <a:cs typeface="Old Standard TT"/>
                <a:sym typeface="Old Standard TT"/>
              </a:rPr>
              <a:t>3.Examples: ”racism” not “race”</a:t>
            </a:r>
            <a:endParaRPr sz="1800" dirty="0">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1973391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60861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6883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c7ba4c98b_0_5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7c7ba4c98b_0_5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768eac7f3f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768eac7f3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c7ba4c98b_0_4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c7ba4c98b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7c848b032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7c848b032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768f5213b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768f5213b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2500"/>
              </a:lnSpc>
              <a:spcBef>
                <a:spcPts val="300"/>
              </a:spcBef>
              <a:spcAft>
                <a:spcPts val="110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768f5213b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768f5213b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caf88e53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caf88e53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7caf88e53c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7caf88e53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7c7ba4c98b_0_4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7c7ba4c98b_0_4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sz="1800" u="sng">
                <a:solidFill>
                  <a:schemeClr val="hlink"/>
                </a:solidFill>
                <a:latin typeface="Old Standard TT"/>
                <a:ea typeface="Old Standard TT"/>
                <a:cs typeface="Old Standard TT"/>
                <a:sym typeface="Old Standard TT"/>
                <a:hlinkClick r:id="rId3"/>
              </a:rPr>
              <a:t>https://www.youtube.com/watch?v=1I2DvG_ocHg</a:t>
            </a:r>
            <a:r>
              <a:rPr lang="en" sz="1800">
                <a:solidFill>
                  <a:schemeClr val="dk1"/>
                </a:solidFill>
                <a:latin typeface="Old Standard TT"/>
                <a:ea typeface="Old Standard TT"/>
                <a:cs typeface="Old Standard TT"/>
                <a:sym typeface="Old Standard TT"/>
              </a:rPr>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c7ba4c98b_0_4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c7ba4c98b_0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sz="1800" u="sng">
                <a:solidFill>
                  <a:schemeClr val="accent5"/>
                </a:solidFill>
                <a:latin typeface="Old Standard TT"/>
                <a:ea typeface="Old Standard TT"/>
                <a:cs typeface="Old Standard TT"/>
                <a:sym typeface="Old Standard TT"/>
                <a:hlinkClick r:id="rId3"/>
              </a:rPr>
              <a:t>https://www.youtube.com/watch?v=7t-NbF77ceM</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2" name="Google Shape;12;p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3" name="Google Shape;13;p2"/>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no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7" name="Google Shape;17;p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2" name="Google Shape;42;p9"/>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3" name="Google Shape;43;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1600"/>
              </a:spcBef>
              <a:spcAft>
                <a:spcPts val="0"/>
              </a:spcAft>
              <a:buClr>
                <a:schemeClr val="accent1"/>
              </a:buClr>
              <a:buSzPts val="1400"/>
              <a:buChar char="○"/>
              <a:defRPr>
                <a:solidFill>
                  <a:schemeClr val="accent1"/>
                </a:solidFill>
              </a:defRPr>
            </a:lvl2pPr>
            <a:lvl3pPr marL="1371600" lvl="2" indent="-317500">
              <a:spcBef>
                <a:spcPts val="1600"/>
              </a:spcBef>
              <a:spcAft>
                <a:spcPts val="0"/>
              </a:spcAft>
              <a:buClr>
                <a:schemeClr val="accent1"/>
              </a:buClr>
              <a:buSzPts val="1400"/>
              <a:buChar char="■"/>
              <a:defRPr>
                <a:solidFill>
                  <a:schemeClr val="accent1"/>
                </a:solidFill>
              </a:defRPr>
            </a:lvl3pPr>
            <a:lvl4pPr marL="1828800" lvl="3" indent="-317500">
              <a:spcBef>
                <a:spcPts val="1600"/>
              </a:spcBef>
              <a:spcAft>
                <a:spcPts val="0"/>
              </a:spcAft>
              <a:buClr>
                <a:schemeClr val="accent1"/>
              </a:buClr>
              <a:buSzPts val="1400"/>
              <a:buChar char="●"/>
              <a:defRPr>
                <a:solidFill>
                  <a:schemeClr val="accent1"/>
                </a:solidFill>
              </a:defRPr>
            </a:lvl4pPr>
            <a:lvl5pPr marL="2286000" lvl="4" indent="-317500">
              <a:spcBef>
                <a:spcPts val="1600"/>
              </a:spcBef>
              <a:spcAft>
                <a:spcPts val="0"/>
              </a:spcAft>
              <a:buClr>
                <a:schemeClr val="accent1"/>
              </a:buClr>
              <a:buSzPts val="1400"/>
              <a:buChar char="○"/>
              <a:defRPr>
                <a:solidFill>
                  <a:schemeClr val="accent1"/>
                </a:solidFill>
              </a:defRPr>
            </a:lvl5pPr>
            <a:lvl6pPr marL="2743200" lvl="5" indent="-317500">
              <a:spcBef>
                <a:spcPts val="1600"/>
              </a:spcBef>
              <a:spcAft>
                <a:spcPts val="0"/>
              </a:spcAft>
              <a:buClr>
                <a:schemeClr val="accent1"/>
              </a:buClr>
              <a:buSzPts val="1400"/>
              <a:buChar char="■"/>
              <a:defRPr>
                <a:solidFill>
                  <a:schemeClr val="accent1"/>
                </a:solidFill>
              </a:defRPr>
            </a:lvl6pPr>
            <a:lvl7pPr marL="3200400" lvl="6" indent="-317500">
              <a:spcBef>
                <a:spcPts val="1600"/>
              </a:spcBef>
              <a:spcAft>
                <a:spcPts val="0"/>
              </a:spcAft>
              <a:buClr>
                <a:schemeClr val="accent1"/>
              </a:buClr>
              <a:buSzPts val="1400"/>
              <a:buChar char="●"/>
              <a:defRPr>
                <a:solidFill>
                  <a:schemeClr val="accent1"/>
                </a:solidFill>
              </a:defRPr>
            </a:lvl7pPr>
            <a:lvl8pPr marL="3657600" lvl="7" indent="-317500">
              <a:spcBef>
                <a:spcPts val="1600"/>
              </a:spcBef>
              <a:spcAft>
                <a:spcPts val="0"/>
              </a:spcAft>
              <a:buClr>
                <a:schemeClr val="accent1"/>
              </a:buClr>
              <a:buSzPts val="1400"/>
              <a:buChar char="○"/>
              <a:defRPr>
                <a:solidFill>
                  <a:schemeClr val="accent1"/>
                </a:solidFill>
              </a:defRPr>
            </a:lvl8pPr>
            <a:lvl9pPr marL="4114800" lvl="8" indent="-317500">
              <a:spcBef>
                <a:spcPts val="1600"/>
              </a:spcBef>
              <a:spcAft>
                <a:spcPts val="1600"/>
              </a:spcAft>
              <a:buClr>
                <a:schemeClr val="accent1"/>
              </a:buClr>
              <a:buSzPts val="1400"/>
              <a:buChar char="■"/>
              <a:defRPr>
                <a:solidFill>
                  <a:schemeClr val="accent1"/>
                </a:solidFill>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hyperlink" Target="https://www.ncbi.nlm.nih.gov/pubmed/25216304/" TargetMode="External"/><Relationship Id="rId3" Type="http://schemas.openxmlformats.org/officeDocument/2006/relationships/hyperlink" Target="https://www.commonwealthfund.org/publications/fund-reports/2014/jun/mirror-mirror-wall-2014-update-how-us-health-care-syste" TargetMode="External"/><Relationship Id="rId7" Type="http://schemas.openxmlformats.org/officeDocument/2006/relationships/hyperlink" Target="https://www.ncbi.nlm.nih.gov/pubmed/24507917/"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www.apha.org/topics-and-issues/health-rankings" TargetMode="External"/><Relationship Id="rId11" Type="http://schemas.openxmlformats.org/officeDocument/2006/relationships/image" Target="../media/image4.png"/><Relationship Id="rId5" Type="http://schemas.openxmlformats.org/officeDocument/2006/relationships/hyperlink" Target="https://www.pgpf.org/blog/2019/07/how-does-the-us-healthcare-system-compare-to-other-countries" TargetMode="External"/><Relationship Id="rId10" Type="http://schemas.openxmlformats.org/officeDocument/2006/relationships/hyperlink" Target="https://www.youtube.com/watch?v=1I2DvG_ocHg" TargetMode="External"/><Relationship Id="rId4" Type="http://schemas.openxmlformats.org/officeDocument/2006/relationships/hyperlink" Target="https://www.commonwealthfund.org/publications/fund-reports/2014/jun/mirror-mirror-wall-2014-update-how-us-health-care-system" TargetMode="External"/><Relationship Id="rId9" Type="http://schemas.openxmlformats.org/officeDocument/2006/relationships/hyperlink" Target="https://www.youtube.com/watch?v=7t-NbF77ce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512700" y="19695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latin typeface="Arial"/>
                <a:ea typeface="Arial"/>
                <a:cs typeface="Arial"/>
                <a:sym typeface="Arial"/>
              </a:rPr>
              <a:t>Structural Competency: A Positive Framework for Addressing the Social Determinants of Health</a:t>
            </a:r>
            <a:endParaRPr sz="3000"/>
          </a:p>
        </p:txBody>
      </p:sp>
      <p:sp>
        <p:nvSpPr>
          <p:cNvPr id="60" name="Google Shape;60;p13"/>
          <p:cNvSpPr txBox="1">
            <a:spLocks noGrp="1"/>
          </p:cNvSpPr>
          <p:nvPr>
            <p:ph type="subTitle" idx="1"/>
          </p:nvPr>
        </p:nvSpPr>
        <p:spPr>
          <a:xfrm>
            <a:off x="512700" y="3688239"/>
            <a:ext cx="8118600" cy="78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Ryan Huerto, MD, MPH, MA</a:t>
            </a:r>
            <a:br>
              <a:rPr lang="en"/>
            </a:br>
            <a:r>
              <a:rPr lang="en"/>
              <a:t>PRIME Statewide Conference, 1/25/2020</a:t>
            </a:r>
            <a:endParaRPr/>
          </a:p>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7063E4-87CE-D241-BC19-3E397E9D7474}"/>
              </a:ext>
            </a:extLst>
          </p:cNvPr>
          <p:cNvSpPr>
            <a:spLocks noGrp="1"/>
          </p:cNvSpPr>
          <p:nvPr>
            <p:ph type="body" idx="1"/>
          </p:nvPr>
        </p:nvSpPr>
        <p:spPr>
          <a:xfrm>
            <a:off x="0" y="363522"/>
            <a:ext cx="5826775" cy="4123418"/>
          </a:xfrm>
        </p:spPr>
        <p:txBody>
          <a:bodyPr/>
          <a:lstStyle/>
          <a:p>
            <a:pPr marL="114300" indent="0">
              <a:buNone/>
            </a:pPr>
            <a:endParaRPr lang="en-US" sz="2400" dirty="0"/>
          </a:p>
          <a:p>
            <a:endParaRPr lang="en-US" dirty="0"/>
          </a:p>
        </p:txBody>
      </p:sp>
      <p:pic>
        <p:nvPicPr>
          <p:cNvPr id="4" name="Google Shape;131;p25">
            <a:extLst>
              <a:ext uri="{FF2B5EF4-FFF2-40B4-BE49-F238E27FC236}">
                <a16:creationId xmlns:a16="http://schemas.microsoft.com/office/drawing/2014/main" id="{944200ED-AD7D-B745-B7C2-8099E8430505}"/>
              </a:ext>
            </a:extLst>
          </p:cNvPr>
          <p:cNvPicPr preferRelativeResize="0"/>
          <p:nvPr/>
        </p:nvPicPr>
        <p:blipFill>
          <a:blip r:embed="rId2">
            <a:alphaModFix/>
          </a:blip>
          <a:stretch>
            <a:fillRect/>
          </a:stretch>
        </p:blipFill>
        <p:spPr>
          <a:xfrm>
            <a:off x="6071740" y="194375"/>
            <a:ext cx="3005525" cy="4661624"/>
          </a:xfrm>
          <a:prstGeom prst="rect">
            <a:avLst/>
          </a:prstGeom>
          <a:noFill/>
          <a:ln>
            <a:noFill/>
          </a:ln>
        </p:spPr>
      </p:pic>
      <p:sp>
        <p:nvSpPr>
          <p:cNvPr id="2" name="TextBox 1">
            <a:extLst>
              <a:ext uri="{FF2B5EF4-FFF2-40B4-BE49-F238E27FC236}">
                <a16:creationId xmlns:a16="http://schemas.microsoft.com/office/drawing/2014/main" id="{974A904D-C2D1-A946-9C46-85815F48C22A}"/>
              </a:ext>
            </a:extLst>
          </p:cNvPr>
          <p:cNvSpPr txBox="1"/>
          <p:nvPr/>
        </p:nvSpPr>
        <p:spPr>
          <a:xfrm>
            <a:off x="200335" y="194375"/>
            <a:ext cx="5743852" cy="4770537"/>
          </a:xfrm>
          <a:prstGeom prst="rect">
            <a:avLst/>
          </a:prstGeom>
          <a:noFill/>
        </p:spPr>
        <p:txBody>
          <a:bodyPr wrap="square" rtlCol="0">
            <a:spAutoFit/>
          </a:bodyPr>
          <a:lstStyle/>
          <a:p>
            <a:r>
              <a:rPr lang="en-US" sz="1600" dirty="0"/>
              <a:t>“The growing movement for ‘structural competency’ radically departs from these biological and cultural approaches by contending that ‘many health-related factors previously attributed to culture or ethnicity also represent the downstream consequences of decisions about larger structural contexts, including healthcare and food delivery systems, zoning laws, local politics, urban and rural infrastructures, structural racisms, or even the very definitions of illness and health.’ Healthcare providers need to be more competent at recognizing and addressing the upstream structural factors that determine patients’ health and create health inequities.</a:t>
            </a:r>
          </a:p>
          <a:p>
            <a:endParaRPr lang="en-US" sz="1600" dirty="0"/>
          </a:p>
          <a:p>
            <a:r>
              <a:rPr lang="en-US" sz="1600" dirty="0"/>
              <a:t>Structural competency is revolutionary. It not only addresses the negative impact of structural inequalities of health but forges a path to undo medicine’s support for an unjust social order.”   </a:t>
            </a:r>
          </a:p>
          <a:p>
            <a:endParaRPr lang="en-US" sz="1600" dirty="0"/>
          </a:p>
          <a:p>
            <a:r>
              <a:rPr lang="en-US" sz="1600" dirty="0"/>
              <a:t>- Dorothy E. Roberts, JD</a:t>
            </a:r>
          </a:p>
        </p:txBody>
      </p:sp>
    </p:spTree>
    <p:extLst>
      <p:ext uri="{BB962C8B-B14F-4D97-AF65-F5344CB8AC3E}">
        <p14:creationId xmlns:p14="http://schemas.microsoft.com/office/powerpoint/2010/main" val="1530749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311700" y="-8837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Dr. Mona Hanna-Attisha and Flint Water Crisis</a:t>
            </a:r>
            <a:endParaRPr/>
          </a:p>
        </p:txBody>
      </p:sp>
      <p:pic>
        <p:nvPicPr>
          <p:cNvPr id="100" name="Google Shape;100;p20"/>
          <p:cNvPicPr preferRelativeResize="0"/>
          <p:nvPr/>
        </p:nvPicPr>
        <p:blipFill>
          <a:blip r:embed="rId3">
            <a:alphaModFix/>
          </a:blip>
          <a:stretch>
            <a:fillRect/>
          </a:stretch>
        </p:blipFill>
        <p:spPr>
          <a:xfrm>
            <a:off x="1559150" y="540300"/>
            <a:ext cx="5758175" cy="4222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311700" y="-8837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Ron Finley “The Gangster Gardener”</a:t>
            </a:r>
            <a:endParaRPr/>
          </a:p>
        </p:txBody>
      </p:sp>
      <p:pic>
        <p:nvPicPr>
          <p:cNvPr id="106" name="Google Shape;106;p21"/>
          <p:cNvPicPr preferRelativeResize="0"/>
          <p:nvPr/>
        </p:nvPicPr>
        <p:blipFill>
          <a:blip r:embed="rId3">
            <a:alphaModFix/>
          </a:blip>
          <a:stretch>
            <a:fillRect/>
          </a:stretch>
        </p:blipFill>
        <p:spPr>
          <a:xfrm>
            <a:off x="1141525" y="547400"/>
            <a:ext cx="6692625" cy="42031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152550" y="-12175"/>
            <a:ext cx="95259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Concrete ways to increase structural competency</a:t>
            </a:r>
            <a:endParaRPr/>
          </a:p>
        </p:txBody>
      </p:sp>
      <p:sp>
        <p:nvSpPr>
          <p:cNvPr id="112" name="Google Shape;112;p22"/>
          <p:cNvSpPr txBox="1">
            <a:spLocks noGrp="1"/>
          </p:cNvSpPr>
          <p:nvPr>
            <p:ph type="body" idx="1"/>
          </p:nvPr>
        </p:nvSpPr>
        <p:spPr>
          <a:xfrm>
            <a:off x="3353" y="-231988"/>
            <a:ext cx="9060900" cy="3397200"/>
          </a:xfrm>
          <a:prstGeom prst="rect">
            <a:avLst/>
          </a:prstGeom>
          <a:noFill/>
        </p:spPr>
        <p:txBody>
          <a:bodyPr spcFirstLastPara="1" wrap="square" lIns="91425" tIns="91425" rIns="91425" bIns="91425" anchor="t" anchorCtr="0">
            <a:noAutofit/>
          </a:bodyPr>
          <a:lstStyle/>
          <a:p>
            <a:pPr marL="0" lvl="0" indent="0" algn="l" rtl="0">
              <a:lnSpc>
                <a:spcPct val="138000"/>
              </a:lnSpc>
              <a:spcBef>
                <a:spcPts val="0"/>
              </a:spcBef>
              <a:spcAft>
                <a:spcPts val="0"/>
              </a:spcAft>
              <a:buNone/>
            </a:pPr>
            <a:endParaRPr b="1" dirty="0">
              <a:latin typeface="Arial"/>
              <a:ea typeface="Arial"/>
              <a:cs typeface="Arial"/>
              <a:sym typeface="Arial"/>
            </a:endParaRPr>
          </a:p>
          <a:p>
            <a:pPr marL="0" lvl="0" indent="0" algn="l" rtl="0">
              <a:lnSpc>
                <a:spcPct val="138000"/>
              </a:lnSpc>
              <a:spcBef>
                <a:spcPts val="0"/>
              </a:spcBef>
              <a:spcAft>
                <a:spcPts val="0"/>
              </a:spcAft>
              <a:buNone/>
            </a:pPr>
            <a:endParaRPr b="1" dirty="0">
              <a:latin typeface="Arial"/>
              <a:ea typeface="Arial"/>
              <a:cs typeface="Arial"/>
              <a:sym typeface="Arial"/>
            </a:endParaRPr>
          </a:p>
          <a:p>
            <a:pPr marL="457200" lvl="0" indent="-342900" algn="l" rtl="0">
              <a:lnSpc>
                <a:spcPct val="138000"/>
              </a:lnSpc>
              <a:spcBef>
                <a:spcPts val="0"/>
              </a:spcBef>
              <a:spcAft>
                <a:spcPts val="0"/>
              </a:spcAft>
              <a:buClr>
                <a:srgbClr val="000000"/>
              </a:buClr>
              <a:buSzPts val="1800"/>
              <a:buFont typeface="Arial"/>
              <a:buAutoNum type="arabicPeriod"/>
            </a:pPr>
            <a:r>
              <a:rPr lang="en" dirty="0">
                <a:solidFill>
                  <a:srgbClr val="000000"/>
                </a:solidFill>
                <a:latin typeface="Arial"/>
                <a:ea typeface="Arial"/>
                <a:cs typeface="Arial"/>
                <a:sym typeface="Arial"/>
              </a:rPr>
              <a:t>“Be skeptical of race-based differences in diagnosis.”</a:t>
            </a:r>
            <a:endParaRPr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326837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152550" y="-12175"/>
            <a:ext cx="95259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Concrete ways to increase structural competency</a:t>
            </a:r>
            <a:endParaRPr/>
          </a:p>
        </p:txBody>
      </p:sp>
      <p:sp>
        <p:nvSpPr>
          <p:cNvPr id="112" name="Google Shape;112;p22"/>
          <p:cNvSpPr txBox="1">
            <a:spLocks noGrp="1"/>
          </p:cNvSpPr>
          <p:nvPr>
            <p:ph type="body" idx="1"/>
          </p:nvPr>
        </p:nvSpPr>
        <p:spPr>
          <a:xfrm>
            <a:off x="3353" y="-231988"/>
            <a:ext cx="9060900" cy="3397200"/>
          </a:xfrm>
          <a:prstGeom prst="rect">
            <a:avLst/>
          </a:prstGeom>
          <a:noFill/>
        </p:spPr>
        <p:txBody>
          <a:bodyPr spcFirstLastPara="1" wrap="square" lIns="91425" tIns="91425" rIns="91425" bIns="91425" anchor="t" anchorCtr="0">
            <a:noAutofit/>
          </a:bodyPr>
          <a:lstStyle/>
          <a:p>
            <a:pPr marL="0" lvl="0" indent="0" algn="l" rtl="0">
              <a:lnSpc>
                <a:spcPct val="138000"/>
              </a:lnSpc>
              <a:spcBef>
                <a:spcPts val="0"/>
              </a:spcBef>
              <a:spcAft>
                <a:spcPts val="0"/>
              </a:spcAft>
              <a:buNone/>
            </a:pPr>
            <a:endParaRPr b="1" dirty="0">
              <a:latin typeface="Arial"/>
              <a:ea typeface="Arial"/>
              <a:cs typeface="Arial"/>
              <a:sym typeface="Arial"/>
            </a:endParaRPr>
          </a:p>
          <a:p>
            <a:pPr marL="0" lvl="0" indent="0" algn="l" rtl="0">
              <a:lnSpc>
                <a:spcPct val="138000"/>
              </a:lnSpc>
              <a:spcBef>
                <a:spcPts val="0"/>
              </a:spcBef>
              <a:spcAft>
                <a:spcPts val="0"/>
              </a:spcAft>
              <a:buNone/>
            </a:pPr>
            <a:endParaRPr b="1" dirty="0">
              <a:latin typeface="Arial"/>
              <a:ea typeface="Arial"/>
              <a:cs typeface="Arial"/>
              <a:sym typeface="Arial"/>
            </a:endParaRPr>
          </a:p>
          <a:p>
            <a:pPr marL="457200" lvl="0" indent="-342900" algn="l" rtl="0">
              <a:lnSpc>
                <a:spcPct val="138000"/>
              </a:lnSpc>
              <a:spcBef>
                <a:spcPts val="0"/>
              </a:spcBef>
              <a:spcAft>
                <a:spcPts val="0"/>
              </a:spcAft>
              <a:buClr>
                <a:srgbClr val="000000"/>
              </a:buClr>
              <a:buSzPts val="1800"/>
              <a:buFont typeface="Arial"/>
              <a:buAutoNum type="arabicPeriod"/>
            </a:pPr>
            <a:r>
              <a:rPr lang="en" dirty="0">
                <a:solidFill>
                  <a:srgbClr val="000000"/>
                </a:solidFill>
                <a:latin typeface="Arial"/>
                <a:ea typeface="Arial"/>
                <a:cs typeface="Arial"/>
                <a:sym typeface="Arial"/>
              </a:rPr>
              <a:t>“Be skeptical of race-based differences in diagnosis.”</a:t>
            </a:r>
            <a:endParaRPr dirty="0">
              <a:solidFill>
                <a:srgbClr val="000000"/>
              </a:solidFill>
              <a:latin typeface="Arial"/>
              <a:ea typeface="Arial"/>
              <a:cs typeface="Arial"/>
              <a:sym typeface="Arial"/>
            </a:endParaRPr>
          </a:p>
          <a:p>
            <a:pPr marL="457200" lvl="0" indent="-342900" algn="l" rtl="0">
              <a:lnSpc>
                <a:spcPct val="138000"/>
              </a:lnSpc>
              <a:spcBef>
                <a:spcPts val="0"/>
              </a:spcBef>
              <a:spcAft>
                <a:spcPts val="0"/>
              </a:spcAft>
              <a:buClr>
                <a:srgbClr val="000000"/>
              </a:buClr>
              <a:buSzPts val="1800"/>
              <a:buFont typeface="Arial"/>
              <a:buAutoNum type="arabicPeriod"/>
            </a:pPr>
            <a:r>
              <a:rPr lang="en" dirty="0">
                <a:solidFill>
                  <a:srgbClr val="000000"/>
                </a:solidFill>
                <a:latin typeface="Arial"/>
                <a:ea typeface="Arial"/>
                <a:cs typeface="Arial"/>
                <a:sym typeface="Arial"/>
              </a:rPr>
              <a:t>“Create alliances between doctors and other professionals who serve the same vulnerable patients.” </a:t>
            </a:r>
            <a:endParaRPr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307269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152550" y="-12175"/>
            <a:ext cx="95259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Concrete ways to increase structural competency</a:t>
            </a:r>
            <a:endParaRPr/>
          </a:p>
        </p:txBody>
      </p:sp>
      <p:sp>
        <p:nvSpPr>
          <p:cNvPr id="112" name="Google Shape;112;p22"/>
          <p:cNvSpPr txBox="1">
            <a:spLocks noGrp="1"/>
          </p:cNvSpPr>
          <p:nvPr>
            <p:ph type="body" idx="1"/>
          </p:nvPr>
        </p:nvSpPr>
        <p:spPr>
          <a:xfrm>
            <a:off x="3353" y="-231988"/>
            <a:ext cx="9060900" cy="3397200"/>
          </a:xfrm>
          <a:prstGeom prst="rect">
            <a:avLst/>
          </a:prstGeom>
          <a:noFill/>
        </p:spPr>
        <p:txBody>
          <a:bodyPr spcFirstLastPara="1" wrap="square" lIns="91425" tIns="91425" rIns="91425" bIns="91425" anchor="t" anchorCtr="0">
            <a:noAutofit/>
          </a:bodyPr>
          <a:lstStyle/>
          <a:p>
            <a:pPr marL="0" lvl="0" indent="0" algn="l" rtl="0">
              <a:lnSpc>
                <a:spcPct val="138000"/>
              </a:lnSpc>
              <a:spcBef>
                <a:spcPts val="0"/>
              </a:spcBef>
              <a:spcAft>
                <a:spcPts val="0"/>
              </a:spcAft>
              <a:buNone/>
            </a:pPr>
            <a:endParaRPr b="1" dirty="0">
              <a:latin typeface="Arial"/>
              <a:ea typeface="Arial"/>
              <a:cs typeface="Arial"/>
              <a:sym typeface="Arial"/>
            </a:endParaRPr>
          </a:p>
          <a:p>
            <a:pPr marL="0" lvl="0" indent="0" algn="l" rtl="0">
              <a:lnSpc>
                <a:spcPct val="138000"/>
              </a:lnSpc>
              <a:spcBef>
                <a:spcPts val="0"/>
              </a:spcBef>
              <a:spcAft>
                <a:spcPts val="0"/>
              </a:spcAft>
              <a:buNone/>
            </a:pPr>
            <a:endParaRPr b="1" dirty="0">
              <a:latin typeface="Arial"/>
              <a:ea typeface="Arial"/>
              <a:cs typeface="Arial"/>
              <a:sym typeface="Arial"/>
            </a:endParaRPr>
          </a:p>
          <a:p>
            <a:pPr marL="457200" lvl="0" indent="-342900" algn="l" rtl="0">
              <a:lnSpc>
                <a:spcPct val="138000"/>
              </a:lnSpc>
              <a:spcBef>
                <a:spcPts val="0"/>
              </a:spcBef>
              <a:spcAft>
                <a:spcPts val="0"/>
              </a:spcAft>
              <a:buClr>
                <a:srgbClr val="000000"/>
              </a:buClr>
              <a:buSzPts val="1800"/>
              <a:buFont typeface="Arial"/>
              <a:buAutoNum type="arabicPeriod"/>
            </a:pPr>
            <a:r>
              <a:rPr lang="en" dirty="0">
                <a:solidFill>
                  <a:srgbClr val="000000"/>
                </a:solidFill>
                <a:latin typeface="Arial"/>
                <a:ea typeface="Arial"/>
                <a:cs typeface="Arial"/>
                <a:sym typeface="Arial"/>
              </a:rPr>
              <a:t>“Be skeptical of race-based differences in diagnosis.”</a:t>
            </a:r>
            <a:endParaRPr dirty="0">
              <a:solidFill>
                <a:srgbClr val="000000"/>
              </a:solidFill>
              <a:latin typeface="Arial"/>
              <a:ea typeface="Arial"/>
              <a:cs typeface="Arial"/>
              <a:sym typeface="Arial"/>
            </a:endParaRPr>
          </a:p>
          <a:p>
            <a:pPr marL="457200" lvl="0" indent="-342900" algn="l" rtl="0">
              <a:lnSpc>
                <a:spcPct val="138000"/>
              </a:lnSpc>
              <a:spcBef>
                <a:spcPts val="0"/>
              </a:spcBef>
              <a:spcAft>
                <a:spcPts val="0"/>
              </a:spcAft>
              <a:buClr>
                <a:srgbClr val="000000"/>
              </a:buClr>
              <a:buSzPts val="1800"/>
              <a:buFont typeface="Arial"/>
              <a:buAutoNum type="arabicPeriod"/>
            </a:pPr>
            <a:r>
              <a:rPr lang="en" dirty="0">
                <a:solidFill>
                  <a:srgbClr val="000000"/>
                </a:solidFill>
                <a:latin typeface="Arial"/>
                <a:ea typeface="Arial"/>
                <a:cs typeface="Arial"/>
                <a:sym typeface="Arial"/>
              </a:rPr>
              <a:t>“Create alliances between doctors and other professionals who serve the same vulnerable patients.” </a:t>
            </a:r>
            <a:endParaRPr dirty="0">
              <a:solidFill>
                <a:srgbClr val="000000"/>
              </a:solidFill>
              <a:latin typeface="Arial"/>
              <a:ea typeface="Arial"/>
              <a:cs typeface="Arial"/>
              <a:sym typeface="Arial"/>
            </a:endParaRPr>
          </a:p>
          <a:p>
            <a:pPr marL="457200" lvl="0" indent="-342900" algn="l" rtl="0">
              <a:lnSpc>
                <a:spcPct val="138000"/>
              </a:lnSpc>
              <a:spcBef>
                <a:spcPts val="0"/>
              </a:spcBef>
              <a:spcAft>
                <a:spcPts val="0"/>
              </a:spcAft>
              <a:buClr>
                <a:srgbClr val="000000"/>
              </a:buClr>
              <a:buSzPts val="1800"/>
              <a:buFont typeface="Arial"/>
              <a:buAutoNum type="arabicPeriod"/>
            </a:pPr>
            <a:r>
              <a:rPr lang="en" dirty="0">
                <a:solidFill>
                  <a:srgbClr val="000000"/>
                </a:solidFill>
                <a:latin typeface="Arial"/>
                <a:ea typeface="Arial"/>
                <a:cs typeface="Arial"/>
                <a:sym typeface="Arial"/>
              </a:rPr>
              <a:t>“Be creative in addressing extra-clinical structural problems.”</a:t>
            </a:r>
            <a:endParaRPr dirty="0">
              <a:solidFill>
                <a:srgbClr val="000000"/>
              </a:solidFill>
              <a:latin typeface="Arial"/>
              <a:ea typeface="Arial"/>
              <a:cs typeface="Arial"/>
              <a:sym typeface="Arial"/>
            </a:endParaRPr>
          </a:p>
          <a:p>
            <a:pPr marL="114300" lvl="0" indent="0" algn="l" rtl="0">
              <a:lnSpc>
                <a:spcPct val="138000"/>
              </a:lnSpc>
              <a:spcBef>
                <a:spcPts val="0"/>
              </a:spcBef>
              <a:spcAft>
                <a:spcPts val="0"/>
              </a:spcAft>
              <a:buClr>
                <a:srgbClr val="000000"/>
              </a:buClr>
              <a:buSzPts val="1800"/>
              <a:buNone/>
            </a:pPr>
            <a:endParaRPr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15706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152550" y="-12175"/>
            <a:ext cx="95259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Concrete ways to increase structural competency</a:t>
            </a:r>
            <a:endParaRPr/>
          </a:p>
        </p:txBody>
      </p:sp>
      <p:sp>
        <p:nvSpPr>
          <p:cNvPr id="112" name="Google Shape;112;p22"/>
          <p:cNvSpPr txBox="1">
            <a:spLocks noGrp="1"/>
          </p:cNvSpPr>
          <p:nvPr>
            <p:ph type="body" idx="1"/>
          </p:nvPr>
        </p:nvSpPr>
        <p:spPr>
          <a:xfrm>
            <a:off x="3353" y="-231988"/>
            <a:ext cx="9060900" cy="3397200"/>
          </a:xfrm>
          <a:prstGeom prst="rect">
            <a:avLst/>
          </a:prstGeom>
          <a:noFill/>
        </p:spPr>
        <p:txBody>
          <a:bodyPr spcFirstLastPara="1" wrap="square" lIns="91425" tIns="91425" rIns="91425" bIns="91425" anchor="t" anchorCtr="0">
            <a:noAutofit/>
          </a:bodyPr>
          <a:lstStyle/>
          <a:p>
            <a:pPr marL="0" lvl="0" indent="0" algn="l" rtl="0">
              <a:lnSpc>
                <a:spcPct val="138000"/>
              </a:lnSpc>
              <a:spcBef>
                <a:spcPts val="0"/>
              </a:spcBef>
              <a:spcAft>
                <a:spcPts val="0"/>
              </a:spcAft>
              <a:buNone/>
            </a:pPr>
            <a:endParaRPr b="1" dirty="0">
              <a:latin typeface="Arial"/>
              <a:ea typeface="Arial"/>
              <a:cs typeface="Arial"/>
              <a:sym typeface="Arial"/>
            </a:endParaRPr>
          </a:p>
          <a:p>
            <a:pPr marL="0" lvl="0" indent="0" algn="l" rtl="0">
              <a:lnSpc>
                <a:spcPct val="138000"/>
              </a:lnSpc>
              <a:spcBef>
                <a:spcPts val="0"/>
              </a:spcBef>
              <a:spcAft>
                <a:spcPts val="0"/>
              </a:spcAft>
              <a:buNone/>
            </a:pPr>
            <a:endParaRPr b="1" dirty="0">
              <a:latin typeface="Arial"/>
              <a:ea typeface="Arial"/>
              <a:cs typeface="Arial"/>
              <a:sym typeface="Arial"/>
            </a:endParaRPr>
          </a:p>
          <a:p>
            <a:pPr marL="457200" lvl="0" indent="-342900" algn="l" rtl="0">
              <a:lnSpc>
                <a:spcPct val="138000"/>
              </a:lnSpc>
              <a:spcBef>
                <a:spcPts val="0"/>
              </a:spcBef>
              <a:spcAft>
                <a:spcPts val="0"/>
              </a:spcAft>
              <a:buClr>
                <a:srgbClr val="000000"/>
              </a:buClr>
              <a:buSzPts val="1800"/>
              <a:buFont typeface="Arial"/>
              <a:buAutoNum type="arabicPeriod"/>
            </a:pPr>
            <a:r>
              <a:rPr lang="en" dirty="0">
                <a:solidFill>
                  <a:srgbClr val="000000"/>
                </a:solidFill>
                <a:latin typeface="Arial"/>
                <a:ea typeface="Arial"/>
                <a:cs typeface="Arial"/>
                <a:sym typeface="Arial"/>
              </a:rPr>
              <a:t>“Be skeptical of race-based differences in diagnosis.”</a:t>
            </a:r>
            <a:endParaRPr dirty="0">
              <a:solidFill>
                <a:srgbClr val="000000"/>
              </a:solidFill>
              <a:latin typeface="Arial"/>
              <a:ea typeface="Arial"/>
              <a:cs typeface="Arial"/>
              <a:sym typeface="Arial"/>
            </a:endParaRPr>
          </a:p>
          <a:p>
            <a:pPr marL="457200" lvl="0" indent="-342900" algn="l" rtl="0">
              <a:lnSpc>
                <a:spcPct val="138000"/>
              </a:lnSpc>
              <a:spcBef>
                <a:spcPts val="0"/>
              </a:spcBef>
              <a:spcAft>
                <a:spcPts val="0"/>
              </a:spcAft>
              <a:buClr>
                <a:srgbClr val="000000"/>
              </a:buClr>
              <a:buSzPts val="1800"/>
              <a:buFont typeface="Arial"/>
              <a:buAutoNum type="arabicPeriod"/>
            </a:pPr>
            <a:r>
              <a:rPr lang="en" dirty="0">
                <a:solidFill>
                  <a:srgbClr val="000000"/>
                </a:solidFill>
                <a:latin typeface="Arial"/>
                <a:ea typeface="Arial"/>
                <a:cs typeface="Arial"/>
                <a:sym typeface="Arial"/>
              </a:rPr>
              <a:t>“Create alliances between doctors and other professionals who serve the same vulnerable patients.” </a:t>
            </a:r>
            <a:endParaRPr dirty="0">
              <a:solidFill>
                <a:srgbClr val="000000"/>
              </a:solidFill>
              <a:latin typeface="Arial"/>
              <a:ea typeface="Arial"/>
              <a:cs typeface="Arial"/>
              <a:sym typeface="Arial"/>
            </a:endParaRPr>
          </a:p>
          <a:p>
            <a:pPr marL="457200" lvl="0" indent="-342900" algn="l" rtl="0">
              <a:lnSpc>
                <a:spcPct val="138000"/>
              </a:lnSpc>
              <a:spcBef>
                <a:spcPts val="0"/>
              </a:spcBef>
              <a:spcAft>
                <a:spcPts val="0"/>
              </a:spcAft>
              <a:buClr>
                <a:srgbClr val="000000"/>
              </a:buClr>
              <a:buSzPts val="1800"/>
              <a:buFont typeface="Arial"/>
              <a:buAutoNum type="arabicPeriod"/>
            </a:pPr>
            <a:r>
              <a:rPr lang="en" dirty="0">
                <a:solidFill>
                  <a:srgbClr val="000000"/>
                </a:solidFill>
                <a:latin typeface="Arial"/>
                <a:ea typeface="Arial"/>
                <a:cs typeface="Arial"/>
                <a:sym typeface="Arial"/>
              </a:rPr>
              <a:t>“Be creative in addressing extra-clinical structural problems.”</a:t>
            </a:r>
            <a:endParaRPr dirty="0">
              <a:solidFill>
                <a:srgbClr val="000000"/>
              </a:solidFill>
              <a:latin typeface="Arial"/>
              <a:ea typeface="Arial"/>
              <a:cs typeface="Arial"/>
              <a:sym typeface="Arial"/>
            </a:endParaRPr>
          </a:p>
          <a:p>
            <a:pPr marL="457200" lvl="0" indent="-342900" algn="l" rtl="0">
              <a:lnSpc>
                <a:spcPct val="138000"/>
              </a:lnSpc>
              <a:spcBef>
                <a:spcPts val="0"/>
              </a:spcBef>
              <a:spcAft>
                <a:spcPts val="0"/>
              </a:spcAft>
              <a:buClr>
                <a:srgbClr val="000000"/>
              </a:buClr>
              <a:buSzPts val="1800"/>
              <a:buFont typeface="Arial"/>
              <a:buAutoNum type="arabicPeriod"/>
            </a:pPr>
            <a:r>
              <a:rPr lang="en" dirty="0">
                <a:solidFill>
                  <a:srgbClr val="000000"/>
                </a:solidFill>
                <a:latin typeface="Arial"/>
                <a:ea typeface="Arial"/>
                <a:cs typeface="Arial"/>
                <a:sym typeface="Arial"/>
              </a:rPr>
              <a:t>“Learn from social science and humanities disciplines such as sociology, anthropology, history, and critical race theory to be more aware of the ways racism is embedded in institutions and operates apart from the blatant acts of individual bias.”</a:t>
            </a:r>
            <a:endParaRPr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401599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152550" y="-12175"/>
            <a:ext cx="95259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Concrete ways to increase structural competency</a:t>
            </a:r>
            <a:endParaRPr/>
          </a:p>
        </p:txBody>
      </p:sp>
      <p:sp>
        <p:nvSpPr>
          <p:cNvPr id="112" name="Google Shape;112;p22"/>
          <p:cNvSpPr txBox="1">
            <a:spLocks noGrp="1"/>
          </p:cNvSpPr>
          <p:nvPr>
            <p:ph type="body" idx="1"/>
          </p:nvPr>
        </p:nvSpPr>
        <p:spPr>
          <a:xfrm>
            <a:off x="3353" y="-231988"/>
            <a:ext cx="9060900" cy="3397200"/>
          </a:xfrm>
          <a:prstGeom prst="rect">
            <a:avLst/>
          </a:prstGeom>
          <a:noFill/>
        </p:spPr>
        <p:txBody>
          <a:bodyPr spcFirstLastPara="1" wrap="square" lIns="91425" tIns="91425" rIns="91425" bIns="91425" anchor="t" anchorCtr="0">
            <a:noAutofit/>
          </a:bodyPr>
          <a:lstStyle/>
          <a:p>
            <a:pPr marL="0" lvl="0" indent="0" algn="l" rtl="0">
              <a:lnSpc>
                <a:spcPct val="138000"/>
              </a:lnSpc>
              <a:spcBef>
                <a:spcPts val="0"/>
              </a:spcBef>
              <a:spcAft>
                <a:spcPts val="0"/>
              </a:spcAft>
              <a:buNone/>
            </a:pPr>
            <a:endParaRPr b="1" dirty="0">
              <a:latin typeface="Arial"/>
              <a:ea typeface="Arial"/>
              <a:cs typeface="Arial"/>
              <a:sym typeface="Arial"/>
            </a:endParaRPr>
          </a:p>
          <a:p>
            <a:pPr marL="0" lvl="0" indent="0" algn="l" rtl="0">
              <a:lnSpc>
                <a:spcPct val="138000"/>
              </a:lnSpc>
              <a:spcBef>
                <a:spcPts val="0"/>
              </a:spcBef>
              <a:spcAft>
                <a:spcPts val="0"/>
              </a:spcAft>
              <a:buNone/>
            </a:pPr>
            <a:endParaRPr b="1" dirty="0">
              <a:latin typeface="Arial"/>
              <a:ea typeface="Arial"/>
              <a:cs typeface="Arial"/>
              <a:sym typeface="Arial"/>
            </a:endParaRPr>
          </a:p>
          <a:p>
            <a:pPr marL="457200" lvl="0" indent="-342900" algn="l" rtl="0">
              <a:lnSpc>
                <a:spcPct val="138000"/>
              </a:lnSpc>
              <a:spcBef>
                <a:spcPts val="0"/>
              </a:spcBef>
              <a:spcAft>
                <a:spcPts val="0"/>
              </a:spcAft>
              <a:buClr>
                <a:srgbClr val="000000"/>
              </a:buClr>
              <a:buSzPts val="1800"/>
              <a:buFont typeface="Arial"/>
              <a:buAutoNum type="arabicPeriod"/>
            </a:pPr>
            <a:r>
              <a:rPr lang="en" dirty="0">
                <a:solidFill>
                  <a:srgbClr val="000000"/>
                </a:solidFill>
                <a:latin typeface="Arial"/>
                <a:ea typeface="Arial"/>
                <a:cs typeface="Arial"/>
                <a:sym typeface="Arial"/>
              </a:rPr>
              <a:t>“Be skeptical of race-based differences in diagnosis.”</a:t>
            </a:r>
            <a:endParaRPr dirty="0">
              <a:solidFill>
                <a:srgbClr val="000000"/>
              </a:solidFill>
              <a:latin typeface="Arial"/>
              <a:ea typeface="Arial"/>
              <a:cs typeface="Arial"/>
              <a:sym typeface="Arial"/>
            </a:endParaRPr>
          </a:p>
          <a:p>
            <a:pPr marL="457200" lvl="0" indent="-342900" algn="l" rtl="0">
              <a:lnSpc>
                <a:spcPct val="138000"/>
              </a:lnSpc>
              <a:spcBef>
                <a:spcPts val="0"/>
              </a:spcBef>
              <a:spcAft>
                <a:spcPts val="0"/>
              </a:spcAft>
              <a:buClr>
                <a:srgbClr val="000000"/>
              </a:buClr>
              <a:buSzPts val="1800"/>
              <a:buFont typeface="Arial"/>
              <a:buAutoNum type="arabicPeriod"/>
            </a:pPr>
            <a:r>
              <a:rPr lang="en" dirty="0">
                <a:solidFill>
                  <a:srgbClr val="000000"/>
                </a:solidFill>
                <a:latin typeface="Arial"/>
                <a:ea typeface="Arial"/>
                <a:cs typeface="Arial"/>
                <a:sym typeface="Arial"/>
              </a:rPr>
              <a:t>“Create alliances between doctors and other professionals who serve the same vulnerable patients.” </a:t>
            </a:r>
            <a:endParaRPr dirty="0">
              <a:solidFill>
                <a:srgbClr val="000000"/>
              </a:solidFill>
              <a:latin typeface="Arial"/>
              <a:ea typeface="Arial"/>
              <a:cs typeface="Arial"/>
              <a:sym typeface="Arial"/>
            </a:endParaRPr>
          </a:p>
          <a:p>
            <a:pPr marL="457200" lvl="0" indent="-342900" algn="l" rtl="0">
              <a:lnSpc>
                <a:spcPct val="138000"/>
              </a:lnSpc>
              <a:spcBef>
                <a:spcPts val="0"/>
              </a:spcBef>
              <a:spcAft>
                <a:spcPts val="0"/>
              </a:spcAft>
              <a:buClr>
                <a:srgbClr val="000000"/>
              </a:buClr>
              <a:buSzPts val="1800"/>
              <a:buFont typeface="Arial"/>
              <a:buAutoNum type="arabicPeriod"/>
            </a:pPr>
            <a:r>
              <a:rPr lang="en" dirty="0">
                <a:solidFill>
                  <a:srgbClr val="000000"/>
                </a:solidFill>
                <a:latin typeface="Arial"/>
                <a:ea typeface="Arial"/>
                <a:cs typeface="Arial"/>
                <a:sym typeface="Arial"/>
              </a:rPr>
              <a:t>“Be creative in addressing extra-clinical structural problems.”</a:t>
            </a:r>
            <a:endParaRPr dirty="0">
              <a:solidFill>
                <a:srgbClr val="000000"/>
              </a:solidFill>
              <a:latin typeface="Arial"/>
              <a:ea typeface="Arial"/>
              <a:cs typeface="Arial"/>
              <a:sym typeface="Arial"/>
            </a:endParaRPr>
          </a:p>
          <a:p>
            <a:pPr marL="457200" lvl="0" indent="-342900" algn="l" rtl="0">
              <a:lnSpc>
                <a:spcPct val="138000"/>
              </a:lnSpc>
              <a:spcBef>
                <a:spcPts val="0"/>
              </a:spcBef>
              <a:spcAft>
                <a:spcPts val="0"/>
              </a:spcAft>
              <a:buClr>
                <a:srgbClr val="000000"/>
              </a:buClr>
              <a:buSzPts val="1800"/>
              <a:buFont typeface="Arial"/>
              <a:buAutoNum type="arabicPeriod"/>
            </a:pPr>
            <a:r>
              <a:rPr lang="en" dirty="0">
                <a:solidFill>
                  <a:srgbClr val="000000"/>
                </a:solidFill>
                <a:latin typeface="Arial"/>
                <a:ea typeface="Arial"/>
                <a:cs typeface="Arial"/>
                <a:sym typeface="Arial"/>
              </a:rPr>
              <a:t>“Learn from social science and humanities disciplines such as sociology, anthropology, history, and critical race theory to be more aware of the ways racism is embedded in institutions and operates apart from the blatant acts of individual bias.”</a:t>
            </a:r>
            <a:endParaRPr dirty="0">
              <a:solidFill>
                <a:srgbClr val="000000"/>
              </a:solidFill>
              <a:latin typeface="Arial"/>
              <a:ea typeface="Arial"/>
              <a:cs typeface="Arial"/>
              <a:sym typeface="Arial"/>
            </a:endParaRPr>
          </a:p>
          <a:p>
            <a:pPr marL="457200" lvl="0" indent="-342900" algn="l" rtl="0">
              <a:lnSpc>
                <a:spcPct val="138000"/>
              </a:lnSpc>
              <a:spcBef>
                <a:spcPts val="0"/>
              </a:spcBef>
              <a:spcAft>
                <a:spcPts val="0"/>
              </a:spcAft>
              <a:buClr>
                <a:srgbClr val="000000"/>
              </a:buClr>
              <a:buSzPts val="1800"/>
              <a:buFont typeface="Arial"/>
              <a:buAutoNum type="arabicPeriod"/>
            </a:pPr>
            <a:r>
              <a:rPr lang="en" dirty="0">
                <a:solidFill>
                  <a:srgbClr val="000000"/>
                </a:solidFill>
                <a:latin typeface="Arial"/>
                <a:ea typeface="Arial"/>
                <a:cs typeface="Arial"/>
                <a:sym typeface="Arial"/>
              </a:rPr>
              <a:t>“Draw lessons from other professions that have taken active steps toward addressing structural racism.” </a:t>
            </a:r>
            <a:endParaRPr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70986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152550" y="-12175"/>
            <a:ext cx="95259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Concrete ways to increase structural competency</a:t>
            </a:r>
            <a:endParaRPr/>
          </a:p>
        </p:txBody>
      </p:sp>
      <p:sp>
        <p:nvSpPr>
          <p:cNvPr id="112" name="Google Shape;112;p22"/>
          <p:cNvSpPr txBox="1">
            <a:spLocks noGrp="1"/>
          </p:cNvSpPr>
          <p:nvPr>
            <p:ph type="body" idx="1"/>
          </p:nvPr>
        </p:nvSpPr>
        <p:spPr>
          <a:xfrm>
            <a:off x="3353" y="-231988"/>
            <a:ext cx="9060900" cy="3397200"/>
          </a:xfrm>
          <a:prstGeom prst="rect">
            <a:avLst/>
          </a:prstGeom>
          <a:noFill/>
        </p:spPr>
        <p:txBody>
          <a:bodyPr spcFirstLastPara="1" wrap="square" lIns="91425" tIns="91425" rIns="91425" bIns="91425" anchor="t" anchorCtr="0">
            <a:noAutofit/>
          </a:bodyPr>
          <a:lstStyle/>
          <a:p>
            <a:pPr marL="0" lvl="0" indent="0" algn="l" rtl="0">
              <a:lnSpc>
                <a:spcPct val="138000"/>
              </a:lnSpc>
              <a:spcBef>
                <a:spcPts val="0"/>
              </a:spcBef>
              <a:spcAft>
                <a:spcPts val="0"/>
              </a:spcAft>
              <a:buNone/>
            </a:pPr>
            <a:endParaRPr b="1" dirty="0">
              <a:latin typeface="Arial"/>
              <a:ea typeface="Arial"/>
              <a:cs typeface="Arial"/>
              <a:sym typeface="Arial"/>
            </a:endParaRPr>
          </a:p>
          <a:p>
            <a:pPr marL="0" lvl="0" indent="0" algn="l" rtl="0">
              <a:lnSpc>
                <a:spcPct val="138000"/>
              </a:lnSpc>
              <a:spcBef>
                <a:spcPts val="0"/>
              </a:spcBef>
              <a:spcAft>
                <a:spcPts val="0"/>
              </a:spcAft>
              <a:buNone/>
            </a:pPr>
            <a:endParaRPr b="1" dirty="0">
              <a:latin typeface="Arial"/>
              <a:ea typeface="Arial"/>
              <a:cs typeface="Arial"/>
              <a:sym typeface="Arial"/>
            </a:endParaRPr>
          </a:p>
          <a:p>
            <a:pPr marL="457200" lvl="0" indent="-342900" algn="l" rtl="0">
              <a:lnSpc>
                <a:spcPct val="138000"/>
              </a:lnSpc>
              <a:spcBef>
                <a:spcPts val="0"/>
              </a:spcBef>
              <a:spcAft>
                <a:spcPts val="0"/>
              </a:spcAft>
              <a:buClr>
                <a:srgbClr val="000000"/>
              </a:buClr>
              <a:buSzPts val="1800"/>
              <a:buFont typeface="Arial"/>
              <a:buAutoNum type="arabicPeriod"/>
            </a:pPr>
            <a:r>
              <a:rPr lang="en" dirty="0">
                <a:solidFill>
                  <a:srgbClr val="000000"/>
                </a:solidFill>
                <a:latin typeface="Arial"/>
                <a:ea typeface="Arial"/>
                <a:cs typeface="Arial"/>
                <a:sym typeface="Arial"/>
              </a:rPr>
              <a:t>“Be skeptical of race-based differences in diagnosis.”</a:t>
            </a:r>
            <a:endParaRPr dirty="0">
              <a:solidFill>
                <a:srgbClr val="000000"/>
              </a:solidFill>
              <a:latin typeface="Arial"/>
              <a:ea typeface="Arial"/>
              <a:cs typeface="Arial"/>
              <a:sym typeface="Arial"/>
            </a:endParaRPr>
          </a:p>
          <a:p>
            <a:pPr marL="457200" lvl="0" indent="-342900" algn="l" rtl="0">
              <a:lnSpc>
                <a:spcPct val="138000"/>
              </a:lnSpc>
              <a:spcBef>
                <a:spcPts val="0"/>
              </a:spcBef>
              <a:spcAft>
                <a:spcPts val="0"/>
              </a:spcAft>
              <a:buClr>
                <a:srgbClr val="000000"/>
              </a:buClr>
              <a:buSzPts val="1800"/>
              <a:buFont typeface="Arial"/>
              <a:buAutoNum type="arabicPeriod"/>
            </a:pPr>
            <a:r>
              <a:rPr lang="en" dirty="0">
                <a:solidFill>
                  <a:srgbClr val="000000"/>
                </a:solidFill>
                <a:latin typeface="Arial"/>
                <a:ea typeface="Arial"/>
                <a:cs typeface="Arial"/>
                <a:sym typeface="Arial"/>
              </a:rPr>
              <a:t>“Create alliances between doctors and other professionals who serve the same vulnerable patients.” </a:t>
            </a:r>
            <a:endParaRPr dirty="0">
              <a:solidFill>
                <a:srgbClr val="000000"/>
              </a:solidFill>
              <a:latin typeface="Arial"/>
              <a:ea typeface="Arial"/>
              <a:cs typeface="Arial"/>
              <a:sym typeface="Arial"/>
            </a:endParaRPr>
          </a:p>
          <a:p>
            <a:pPr marL="457200" lvl="0" indent="-342900" algn="l" rtl="0">
              <a:lnSpc>
                <a:spcPct val="138000"/>
              </a:lnSpc>
              <a:spcBef>
                <a:spcPts val="0"/>
              </a:spcBef>
              <a:spcAft>
                <a:spcPts val="0"/>
              </a:spcAft>
              <a:buClr>
                <a:srgbClr val="000000"/>
              </a:buClr>
              <a:buSzPts val="1800"/>
              <a:buFont typeface="Arial"/>
              <a:buAutoNum type="arabicPeriod"/>
            </a:pPr>
            <a:r>
              <a:rPr lang="en" dirty="0">
                <a:solidFill>
                  <a:srgbClr val="000000"/>
                </a:solidFill>
                <a:latin typeface="Arial"/>
                <a:ea typeface="Arial"/>
                <a:cs typeface="Arial"/>
                <a:sym typeface="Arial"/>
              </a:rPr>
              <a:t>“Be creative in addressing extra-clinical structural problems.”</a:t>
            </a:r>
            <a:endParaRPr dirty="0">
              <a:solidFill>
                <a:srgbClr val="000000"/>
              </a:solidFill>
              <a:latin typeface="Arial"/>
              <a:ea typeface="Arial"/>
              <a:cs typeface="Arial"/>
              <a:sym typeface="Arial"/>
            </a:endParaRPr>
          </a:p>
          <a:p>
            <a:pPr marL="457200" lvl="0" indent="-342900" algn="l" rtl="0">
              <a:lnSpc>
                <a:spcPct val="138000"/>
              </a:lnSpc>
              <a:spcBef>
                <a:spcPts val="0"/>
              </a:spcBef>
              <a:spcAft>
                <a:spcPts val="0"/>
              </a:spcAft>
              <a:buClr>
                <a:srgbClr val="000000"/>
              </a:buClr>
              <a:buSzPts val="1800"/>
              <a:buFont typeface="Arial"/>
              <a:buAutoNum type="arabicPeriod"/>
            </a:pPr>
            <a:r>
              <a:rPr lang="en" dirty="0">
                <a:solidFill>
                  <a:srgbClr val="000000"/>
                </a:solidFill>
                <a:latin typeface="Arial"/>
                <a:ea typeface="Arial"/>
                <a:cs typeface="Arial"/>
                <a:sym typeface="Arial"/>
              </a:rPr>
              <a:t>“Learn from social science and humanities disciplines such as sociology, anthropology, history, and critical race theory to be more aware of the ways racism is embedded in institutions and operates apart from the blatant acts of individual bias.”</a:t>
            </a:r>
            <a:endParaRPr dirty="0">
              <a:solidFill>
                <a:srgbClr val="000000"/>
              </a:solidFill>
              <a:latin typeface="Arial"/>
              <a:ea typeface="Arial"/>
              <a:cs typeface="Arial"/>
              <a:sym typeface="Arial"/>
            </a:endParaRPr>
          </a:p>
          <a:p>
            <a:pPr marL="457200" lvl="0" indent="-342900" algn="l" rtl="0">
              <a:lnSpc>
                <a:spcPct val="138000"/>
              </a:lnSpc>
              <a:spcBef>
                <a:spcPts val="0"/>
              </a:spcBef>
              <a:spcAft>
                <a:spcPts val="0"/>
              </a:spcAft>
              <a:buClr>
                <a:srgbClr val="000000"/>
              </a:buClr>
              <a:buSzPts val="1800"/>
              <a:buFont typeface="Arial"/>
              <a:buAutoNum type="arabicPeriod"/>
            </a:pPr>
            <a:r>
              <a:rPr lang="en" dirty="0">
                <a:solidFill>
                  <a:srgbClr val="000000"/>
                </a:solidFill>
                <a:latin typeface="Arial"/>
                <a:ea typeface="Arial"/>
                <a:cs typeface="Arial"/>
                <a:sym typeface="Arial"/>
              </a:rPr>
              <a:t>“Draw lessons from other professions that have taken active steps toward addressing structural racism.” </a:t>
            </a:r>
            <a:endParaRPr dirty="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AutoNum type="arabicPeriod"/>
            </a:pPr>
            <a:r>
              <a:rPr lang="en" dirty="0">
                <a:solidFill>
                  <a:srgbClr val="000000"/>
                </a:solidFill>
                <a:latin typeface="Arial"/>
                <a:ea typeface="Arial"/>
                <a:cs typeface="Arial"/>
                <a:sym typeface="Arial"/>
              </a:rPr>
              <a:t>“Speak up more vocally about structural issues that impact patients—politically.”</a:t>
            </a:r>
            <a:endParaRPr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278086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xfrm>
            <a:off x="311700" y="-1217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Case Studies</a:t>
            </a:r>
            <a:endParaRPr/>
          </a:p>
        </p:txBody>
      </p:sp>
      <p:sp>
        <p:nvSpPr>
          <p:cNvPr id="118" name="Google Shape;118;p23"/>
          <p:cNvSpPr txBox="1">
            <a:spLocks noGrp="1"/>
          </p:cNvSpPr>
          <p:nvPr>
            <p:ph type="body" idx="1"/>
          </p:nvPr>
        </p:nvSpPr>
        <p:spPr>
          <a:xfrm>
            <a:off x="990600" y="714400"/>
            <a:ext cx="76494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Arial"/>
                <a:ea typeface="Arial"/>
                <a:cs typeface="Arial"/>
                <a:sym typeface="Arial"/>
              </a:rPr>
              <a:t>Please divide up into groups of 2 - 3 people and be prepared to summarize your group’s case:</a:t>
            </a:r>
            <a:endParaRPr sz="2400" dirty="0">
              <a:latin typeface="Arial"/>
              <a:ea typeface="Arial"/>
              <a:cs typeface="Arial"/>
              <a:sym typeface="Arial"/>
            </a:endParaRPr>
          </a:p>
          <a:p>
            <a:pPr marL="0" lvl="0" indent="0" algn="l" rtl="0">
              <a:spcBef>
                <a:spcPts val="1600"/>
              </a:spcBef>
              <a:spcAft>
                <a:spcPts val="0"/>
              </a:spcAft>
              <a:buNone/>
            </a:pPr>
            <a:r>
              <a:rPr lang="en" sz="2400" b="1" u="sng" dirty="0">
                <a:latin typeface="Arial"/>
                <a:ea typeface="Arial"/>
                <a:cs typeface="Arial"/>
                <a:sym typeface="Arial"/>
              </a:rPr>
              <a:t>Case 1</a:t>
            </a:r>
            <a:r>
              <a:rPr lang="en" sz="2400" dirty="0">
                <a:latin typeface="Arial"/>
                <a:ea typeface="Arial"/>
                <a:cs typeface="Arial"/>
                <a:sym typeface="Arial"/>
              </a:rPr>
              <a:t>: The Overdiagnosis of Schizophrenia</a:t>
            </a:r>
            <a:endParaRPr sz="2400" dirty="0">
              <a:latin typeface="Arial"/>
              <a:ea typeface="Arial"/>
              <a:cs typeface="Arial"/>
              <a:sym typeface="Arial"/>
            </a:endParaRPr>
          </a:p>
          <a:p>
            <a:pPr marL="0" lvl="0" indent="0" algn="l" rtl="0">
              <a:spcBef>
                <a:spcPts val="1600"/>
              </a:spcBef>
              <a:spcAft>
                <a:spcPts val="0"/>
              </a:spcAft>
              <a:buNone/>
            </a:pPr>
            <a:r>
              <a:rPr lang="en" sz="2400" b="1" u="sng" dirty="0">
                <a:latin typeface="Arial"/>
                <a:ea typeface="Arial"/>
                <a:cs typeface="Arial"/>
                <a:sym typeface="Arial"/>
              </a:rPr>
              <a:t>Case 2</a:t>
            </a:r>
            <a:r>
              <a:rPr lang="en" sz="2400" dirty="0">
                <a:latin typeface="Arial"/>
                <a:ea typeface="Arial"/>
                <a:cs typeface="Arial"/>
                <a:sym typeface="Arial"/>
              </a:rPr>
              <a:t>: The Unhealthy Diet</a:t>
            </a:r>
            <a:endParaRPr sz="2400" dirty="0">
              <a:latin typeface="Arial"/>
              <a:ea typeface="Arial"/>
              <a:cs typeface="Arial"/>
              <a:sym typeface="Arial"/>
            </a:endParaRPr>
          </a:p>
          <a:p>
            <a:pPr marL="0" lvl="0" indent="0" algn="l" rtl="0">
              <a:spcBef>
                <a:spcPts val="1600"/>
              </a:spcBef>
              <a:spcAft>
                <a:spcPts val="0"/>
              </a:spcAft>
              <a:buNone/>
            </a:pPr>
            <a:r>
              <a:rPr lang="en" sz="2400" b="1" u="sng" dirty="0">
                <a:latin typeface="Arial"/>
                <a:ea typeface="Arial"/>
                <a:cs typeface="Arial"/>
                <a:sym typeface="Arial"/>
              </a:rPr>
              <a:t>Case 3</a:t>
            </a:r>
            <a:r>
              <a:rPr lang="en" sz="2400" dirty="0">
                <a:latin typeface="Arial"/>
                <a:ea typeface="Arial"/>
                <a:cs typeface="Arial"/>
                <a:sym typeface="Arial"/>
              </a:rPr>
              <a:t>: The Punitive Treatment of Women Who Use Drugs During Pregnancy</a:t>
            </a:r>
          </a:p>
          <a:p>
            <a:pPr marL="457200" lvl="0" indent="0" algn="l" rtl="0">
              <a:lnSpc>
                <a:spcPct val="128000"/>
              </a:lnSpc>
              <a:spcBef>
                <a:spcPts val="2200"/>
              </a:spcBef>
              <a:spcAft>
                <a:spcPts val="0"/>
              </a:spcAft>
              <a:buNone/>
            </a:pPr>
            <a:endParaRPr sz="2000" b="1" dirty="0">
              <a:solidFill>
                <a:srgbClr val="414042"/>
              </a:solidFill>
              <a:highlight>
                <a:srgbClr val="FFFFFF"/>
              </a:highlight>
              <a:latin typeface="Georgia"/>
              <a:ea typeface="Georgia"/>
              <a:cs typeface="Georgia"/>
              <a:sym typeface="Georgia"/>
            </a:endParaRPr>
          </a:p>
          <a:p>
            <a:pPr marL="457200" lvl="0" indent="0" algn="l" rtl="0">
              <a:spcBef>
                <a:spcPts val="500"/>
              </a:spcBef>
              <a:spcAft>
                <a:spcPts val="160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92"/>
        <p:cNvGrpSpPr/>
        <p:nvPr/>
      </p:nvGrpSpPr>
      <p:grpSpPr>
        <a:xfrm>
          <a:off x="0" y="0"/>
          <a:ext cx="0" cy="0"/>
          <a:chOff x="0" y="0"/>
          <a:chExt cx="0" cy="0"/>
        </a:xfrm>
      </p:grpSpPr>
      <p:pic>
        <p:nvPicPr>
          <p:cNvPr id="93" name="Google Shape;93;p19"/>
          <p:cNvPicPr preferRelativeResize="0"/>
          <p:nvPr/>
        </p:nvPicPr>
        <p:blipFill rotWithShape="1">
          <a:blip r:embed="rId3">
            <a:alphaModFix/>
          </a:blip>
          <a:srcRect b="30541"/>
          <a:stretch/>
        </p:blipFill>
        <p:spPr>
          <a:xfrm>
            <a:off x="152400" y="0"/>
            <a:ext cx="8839201" cy="2363775"/>
          </a:xfrm>
          <a:prstGeom prst="rect">
            <a:avLst/>
          </a:prstGeom>
          <a:noFill/>
          <a:ln>
            <a:noFill/>
          </a:ln>
        </p:spPr>
      </p:pic>
      <p:sp>
        <p:nvSpPr>
          <p:cNvPr id="94" name="Google Shape;94;p19"/>
          <p:cNvSpPr txBox="1"/>
          <p:nvPr/>
        </p:nvSpPr>
        <p:spPr>
          <a:xfrm>
            <a:off x="375375" y="2414500"/>
            <a:ext cx="8359500" cy="24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Study out of ASU shows that structural competency curriculum increases pre-health students' "ability to identify structural factors and articulate them with deeper understandings."</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311700" y="-8837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Answer the following regarding your case:</a:t>
            </a:r>
            <a:endParaRPr/>
          </a:p>
        </p:txBody>
      </p:sp>
      <p:sp>
        <p:nvSpPr>
          <p:cNvPr id="124" name="Google Shape;124;p24"/>
          <p:cNvSpPr txBox="1">
            <a:spLocks noGrp="1"/>
          </p:cNvSpPr>
          <p:nvPr>
            <p:ph type="body" idx="1"/>
          </p:nvPr>
        </p:nvSpPr>
        <p:spPr>
          <a:xfrm>
            <a:off x="6900" y="306813"/>
            <a:ext cx="9062700" cy="3397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Arial"/>
              <a:buAutoNum type="arabicPeriod"/>
            </a:pPr>
            <a:r>
              <a:rPr lang="en" sz="2400" dirty="0">
                <a:latin typeface="Arial"/>
                <a:ea typeface="Arial"/>
                <a:cs typeface="Arial"/>
                <a:sym typeface="Arial"/>
              </a:rPr>
              <a:t>What </a:t>
            </a:r>
            <a:r>
              <a:rPr lang="en" sz="2400" b="1" u="sng" dirty="0">
                <a:latin typeface="Arial"/>
                <a:ea typeface="Arial"/>
                <a:cs typeface="Arial"/>
                <a:sym typeface="Arial"/>
              </a:rPr>
              <a:t>structures</a:t>
            </a:r>
            <a:r>
              <a:rPr lang="en" sz="2400" dirty="0">
                <a:latin typeface="Arial"/>
                <a:ea typeface="Arial"/>
                <a:cs typeface="Arial"/>
                <a:sym typeface="Arial"/>
              </a:rPr>
              <a:t> shape the clinical interactions in your case? (focus on barriers and misconceptions)</a:t>
            </a:r>
            <a:endParaRPr sz="2400" dirty="0">
              <a:latin typeface="Arial"/>
              <a:ea typeface="Arial"/>
              <a:cs typeface="Arial"/>
              <a:sym typeface="Arial"/>
            </a:endParaRPr>
          </a:p>
        </p:txBody>
      </p:sp>
    </p:spTree>
    <p:extLst>
      <p:ext uri="{BB962C8B-B14F-4D97-AF65-F5344CB8AC3E}">
        <p14:creationId xmlns:p14="http://schemas.microsoft.com/office/powerpoint/2010/main" val="2446936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311700" y="-8837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Answer the following regarding your case:</a:t>
            </a:r>
            <a:endParaRPr/>
          </a:p>
        </p:txBody>
      </p:sp>
      <p:sp>
        <p:nvSpPr>
          <p:cNvPr id="124" name="Google Shape;124;p24"/>
          <p:cNvSpPr txBox="1">
            <a:spLocks noGrp="1"/>
          </p:cNvSpPr>
          <p:nvPr>
            <p:ph type="body" idx="1"/>
          </p:nvPr>
        </p:nvSpPr>
        <p:spPr>
          <a:xfrm>
            <a:off x="6900" y="306813"/>
            <a:ext cx="9062700" cy="3397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Arial"/>
              <a:buAutoNum type="arabicPeriod"/>
            </a:pPr>
            <a:r>
              <a:rPr lang="en" sz="2400" dirty="0">
                <a:latin typeface="Arial"/>
                <a:ea typeface="Arial"/>
                <a:cs typeface="Arial"/>
                <a:sym typeface="Arial"/>
              </a:rPr>
              <a:t>What </a:t>
            </a:r>
            <a:r>
              <a:rPr lang="en" sz="2400" b="1" u="sng" dirty="0">
                <a:latin typeface="Arial"/>
                <a:ea typeface="Arial"/>
                <a:cs typeface="Arial"/>
                <a:sym typeface="Arial"/>
              </a:rPr>
              <a:t>structures</a:t>
            </a:r>
            <a:r>
              <a:rPr lang="en" sz="2400" dirty="0">
                <a:latin typeface="Arial"/>
                <a:ea typeface="Arial"/>
                <a:cs typeface="Arial"/>
                <a:sym typeface="Arial"/>
              </a:rPr>
              <a:t> shape the clinical interactions in your case? (focus on barriers and misconceptions)</a:t>
            </a:r>
            <a:endParaRPr sz="2400" dirty="0">
              <a:latin typeface="Arial"/>
              <a:ea typeface="Arial"/>
              <a:cs typeface="Arial"/>
              <a:sym typeface="Arial"/>
            </a:endParaRPr>
          </a:p>
          <a:p>
            <a:pPr marL="457200" lvl="0" indent="-381000" algn="l" rtl="0">
              <a:spcBef>
                <a:spcPts val="0"/>
              </a:spcBef>
              <a:spcAft>
                <a:spcPts val="0"/>
              </a:spcAft>
              <a:buSzPts val="2400"/>
              <a:buFont typeface="Arial"/>
              <a:buAutoNum type="arabicPeriod"/>
            </a:pPr>
            <a:r>
              <a:rPr lang="en" sz="2400" dirty="0">
                <a:latin typeface="Arial"/>
                <a:ea typeface="Arial"/>
                <a:cs typeface="Arial"/>
                <a:sym typeface="Arial"/>
              </a:rPr>
              <a:t>What </a:t>
            </a:r>
            <a:r>
              <a:rPr lang="en" sz="2400" b="1" u="sng" dirty="0">
                <a:latin typeface="Arial"/>
                <a:ea typeface="Arial"/>
                <a:cs typeface="Arial"/>
                <a:sym typeface="Arial"/>
              </a:rPr>
              <a:t>extra-clinical language</a:t>
            </a:r>
            <a:r>
              <a:rPr lang="en" sz="2400" dirty="0">
                <a:latin typeface="Arial"/>
                <a:ea typeface="Arial"/>
                <a:cs typeface="Arial"/>
                <a:sym typeface="Arial"/>
              </a:rPr>
              <a:t> can you use to help describe these structures? (name larger phenomena)</a:t>
            </a:r>
            <a:endParaRPr sz="2400" dirty="0">
              <a:latin typeface="Arial"/>
              <a:ea typeface="Arial"/>
              <a:cs typeface="Arial"/>
              <a:sym typeface="Arial"/>
            </a:endParaRPr>
          </a:p>
        </p:txBody>
      </p:sp>
    </p:spTree>
    <p:extLst>
      <p:ext uri="{BB962C8B-B14F-4D97-AF65-F5344CB8AC3E}">
        <p14:creationId xmlns:p14="http://schemas.microsoft.com/office/powerpoint/2010/main" val="4148615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311700" y="-8837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Answer the following regarding your case:</a:t>
            </a:r>
            <a:endParaRPr/>
          </a:p>
        </p:txBody>
      </p:sp>
      <p:sp>
        <p:nvSpPr>
          <p:cNvPr id="124" name="Google Shape;124;p24"/>
          <p:cNvSpPr txBox="1">
            <a:spLocks noGrp="1"/>
          </p:cNvSpPr>
          <p:nvPr>
            <p:ph type="body" idx="1"/>
          </p:nvPr>
        </p:nvSpPr>
        <p:spPr>
          <a:xfrm>
            <a:off x="6900" y="306813"/>
            <a:ext cx="9062700" cy="3397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Arial"/>
              <a:buAutoNum type="arabicPeriod"/>
            </a:pPr>
            <a:r>
              <a:rPr lang="en" sz="2400" dirty="0">
                <a:latin typeface="Arial"/>
                <a:ea typeface="Arial"/>
                <a:cs typeface="Arial"/>
                <a:sym typeface="Arial"/>
              </a:rPr>
              <a:t>What </a:t>
            </a:r>
            <a:r>
              <a:rPr lang="en" sz="2400" b="1" u="sng" dirty="0">
                <a:latin typeface="Arial"/>
                <a:ea typeface="Arial"/>
                <a:cs typeface="Arial"/>
                <a:sym typeface="Arial"/>
              </a:rPr>
              <a:t>structures</a:t>
            </a:r>
            <a:r>
              <a:rPr lang="en" sz="2400" dirty="0">
                <a:latin typeface="Arial"/>
                <a:ea typeface="Arial"/>
                <a:cs typeface="Arial"/>
                <a:sym typeface="Arial"/>
              </a:rPr>
              <a:t> shape the clinical interactions in your case? (focus on barriers and misconceptions)</a:t>
            </a:r>
            <a:endParaRPr sz="2400" dirty="0">
              <a:latin typeface="Arial"/>
              <a:ea typeface="Arial"/>
              <a:cs typeface="Arial"/>
              <a:sym typeface="Arial"/>
            </a:endParaRPr>
          </a:p>
          <a:p>
            <a:pPr marL="457200" lvl="0" indent="-381000" algn="l" rtl="0">
              <a:spcBef>
                <a:spcPts val="0"/>
              </a:spcBef>
              <a:spcAft>
                <a:spcPts val="0"/>
              </a:spcAft>
              <a:buSzPts val="2400"/>
              <a:buFont typeface="Arial"/>
              <a:buAutoNum type="arabicPeriod"/>
            </a:pPr>
            <a:r>
              <a:rPr lang="en" sz="2400" dirty="0">
                <a:latin typeface="Arial"/>
                <a:ea typeface="Arial"/>
                <a:cs typeface="Arial"/>
                <a:sym typeface="Arial"/>
              </a:rPr>
              <a:t>What </a:t>
            </a:r>
            <a:r>
              <a:rPr lang="en" sz="2400" b="1" u="sng" dirty="0">
                <a:latin typeface="Arial"/>
                <a:ea typeface="Arial"/>
                <a:cs typeface="Arial"/>
                <a:sym typeface="Arial"/>
              </a:rPr>
              <a:t>extra-clinical language</a:t>
            </a:r>
            <a:r>
              <a:rPr lang="en" sz="2400" dirty="0">
                <a:latin typeface="Arial"/>
                <a:ea typeface="Arial"/>
                <a:cs typeface="Arial"/>
                <a:sym typeface="Arial"/>
              </a:rPr>
              <a:t> can you use to help describe these structures? (name larger phenomena)</a:t>
            </a:r>
            <a:endParaRPr sz="2400" dirty="0">
              <a:latin typeface="Arial"/>
              <a:ea typeface="Arial"/>
              <a:cs typeface="Arial"/>
              <a:sym typeface="Arial"/>
            </a:endParaRPr>
          </a:p>
          <a:p>
            <a:pPr marL="457200" lvl="0" indent="-381000" algn="l" rtl="0">
              <a:spcBef>
                <a:spcPts val="0"/>
              </a:spcBef>
              <a:spcAft>
                <a:spcPts val="0"/>
              </a:spcAft>
              <a:buSzPts val="2400"/>
              <a:buFont typeface="Arial"/>
              <a:buAutoNum type="arabicPeriod"/>
            </a:pPr>
            <a:r>
              <a:rPr lang="en" sz="2400" dirty="0">
                <a:latin typeface="Arial"/>
                <a:ea typeface="Arial"/>
                <a:cs typeface="Arial"/>
                <a:sym typeface="Arial"/>
              </a:rPr>
              <a:t>What “cultural” presentations can you present in </a:t>
            </a:r>
            <a:r>
              <a:rPr lang="en" sz="2400" b="1" u="sng" dirty="0">
                <a:latin typeface="Arial"/>
                <a:ea typeface="Arial"/>
                <a:cs typeface="Arial"/>
                <a:sym typeface="Arial"/>
              </a:rPr>
              <a:t>structural terms</a:t>
            </a:r>
            <a:r>
              <a:rPr lang="en" sz="2400" dirty="0">
                <a:latin typeface="Arial"/>
                <a:ea typeface="Arial"/>
                <a:cs typeface="Arial"/>
                <a:sym typeface="Arial"/>
              </a:rPr>
              <a:t>? (reframe cultural presentations)</a:t>
            </a:r>
            <a:endParaRPr sz="2400" dirty="0">
              <a:latin typeface="Arial"/>
              <a:ea typeface="Arial"/>
              <a:cs typeface="Arial"/>
              <a:sym typeface="Arial"/>
            </a:endParaRPr>
          </a:p>
        </p:txBody>
      </p:sp>
    </p:spTree>
    <p:extLst>
      <p:ext uri="{BB962C8B-B14F-4D97-AF65-F5344CB8AC3E}">
        <p14:creationId xmlns:p14="http://schemas.microsoft.com/office/powerpoint/2010/main" val="3774007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311700" y="-8837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Answer the following regarding your case:</a:t>
            </a:r>
            <a:endParaRPr/>
          </a:p>
        </p:txBody>
      </p:sp>
      <p:sp>
        <p:nvSpPr>
          <p:cNvPr id="124" name="Google Shape;124;p24"/>
          <p:cNvSpPr txBox="1">
            <a:spLocks noGrp="1"/>
          </p:cNvSpPr>
          <p:nvPr>
            <p:ph type="body" idx="1"/>
          </p:nvPr>
        </p:nvSpPr>
        <p:spPr>
          <a:xfrm>
            <a:off x="6900" y="306813"/>
            <a:ext cx="9062700" cy="3397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Arial"/>
              <a:buAutoNum type="arabicPeriod"/>
            </a:pPr>
            <a:r>
              <a:rPr lang="en" sz="2400" dirty="0">
                <a:latin typeface="Arial"/>
                <a:ea typeface="Arial"/>
                <a:cs typeface="Arial"/>
                <a:sym typeface="Arial"/>
              </a:rPr>
              <a:t>What </a:t>
            </a:r>
            <a:r>
              <a:rPr lang="en" sz="2400" b="1" u="sng" dirty="0">
                <a:latin typeface="Arial"/>
                <a:ea typeface="Arial"/>
                <a:cs typeface="Arial"/>
                <a:sym typeface="Arial"/>
              </a:rPr>
              <a:t>structures</a:t>
            </a:r>
            <a:r>
              <a:rPr lang="en" sz="2400" dirty="0">
                <a:latin typeface="Arial"/>
                <a:ea typeface="Arial"/>
                <a:cs typeface="Arial"/>
                <a:sym typeface="Arial"/>
              </a:rPr>
              <a:t> shape the clinical interactions in your case? (focus on barriers and misconceptions)</a:t>
            </a:r>
            <a:endParaRPr sz="2400" dirty="0">
              <a:latin typeface="Arial"/>
              <a:ea typeface="Arial"/>
              <a:cs typeface="Arial"/>
              <a:sym typeface="Arial"/>
            </a:endParaRPr>
          </a:p>
          <a:p>
            <a:pPr marL="457200" lvl="0" indent="-381000" algn="l" rtl="0">
              <a:spcBef>
                <a:spcPts val="0"/>
              </a:spcBef>
              <a:spcAft>
                <a:spcPts val="0"/>
              </a:spcAft>
              <a:buSzPts val="2400"/>
              <a:buFont typeface="Arial"/>
              <a:buAutoNum type="arabicPeriod"/>
            </a:pPr>
            <a:r>
              <a:rPr lang="en" sz="2400" dirty="0">
                <a:latin typeface="Arial"/>
                <a:ea typeface="Arial"/>
                <a:cs typeface="Arial"/>
                <a:sym typeface="Arial"/>
              </a:rPr>
              <a:t>What </a:t>
            </a:r>
            <a:r>
              <a:rPr lang="en" sz="2400" b="1" u="sng" dirty="0">
                <a:latin typeface="Arial"/>
                <a:ea typeface="Arial"/>
                <a:cs typeface="Arial"/>
                <a:sym typeface="Arial"/>
              </a:rPr>
              <a:t>extra-clinical language</a:t>
            </a:r>
            <a:r>
              <a:rPr lang="en" sz="2400" dirty="0">
                <a:latin typeface="Arial"/>
                <a:ea typeface="Arial"/>
                <a:cs typeface="Arial"/>
                <a:sym typeface="Arial"/>
              </a:rPr>
              <a:t> can you use to help describe these structures? (name larger phenomena)</a:t>
            </a:r>
            <a:endParaRPr sz="2400" dirty="0">
              <a:latin typeface="Arial"/>
              <a:ea typeface="Arial"/>
              <a:cs typeface="Arial"/>
              <a:sym typeface="Arial"/>
            </a:endParaRPr>
          </a:p>
          <a:p>
            <a:pPr marL="457200" lvl="0" indent="-381000" algn="l" rtl="0">
              <a:spcBef>
                <a:spcPts val="0"/>
              </a:spcBef>
              <a:spcAft>
                <a:spcPts val="0"/>
              </a:spcAft>
              <a:buSzPts val="2400"/>
              <a:buFont typeface="Arial"/>
              <a:buAutoNum type="arabicPeriod"/>
            </a:pPr>
            <a:r>
              <a:rPr lang="en" sz="2400" dirty="0">
                <a:latin typeface="Arial"/>
                <a:ea typeface="Arial"/>
                <a:cs typeface="Arial"/>
                <a:sym typeface="Arial"/>
              </a:rPr>
              <a:t>What “cultural” presentations can you present in </a:t>
            </a:r>
            <a:r>
              <a:rPr lang="en" sz="2400" b="1" u="sng" dirty="0">
                <a:latin typeface="Arial"/>
                <a:ea typeface="Arial"/>
                <a:cs typeface="Arial"/>
                <a:sym typeface="Arial"/>
              </a:rPr>
              <a:t>structural terms</a:t>
            </a:r>
            <a:r>
              <a:rPr lang="en" sz="2400" dirty="0">
                <a:latin typeface="Arial"/>
                <a:ea typeface="Arial"/>
                <a:cs typeface="Arial"/>
                <a:sym typeface="Arial"/>
              </a:rPr>
              <a:t>? (reframe cultural presentations)</a:t>
            </a:r>
            <a:endParaRPr sz="2400" dirty="0">
              <a:latin typeface="Arial"/>
              <a:ea typeface="Arial"/>
              <a:cs typeface="Arial"/>
              <a:sym typeface="Arial"/>
            </a:endParaRPr>
          </a:p>
          <a:p>
            <a:pPr marL="457200" lvl="0" indent="-381000" algn="l" rtl="0">
              <a:spcBef>
                <a:spcPts val="0"/>
              </a:spcBef>
              <a:spcAft>
                <a:spcPts val="0"/>
              </a:spcAft>
              <a:buSzPts val="2400"/>
              <a:buFont typeface="Arial"/>
              <a:buAutoNum type="arabicPeriod"/>
            </a:pPr>
            <a:r>
              <a:rPr lang="en" sz="2400" dirty="0">
                <a:latin typeface="Arial"/>
                <a:ea typeface="Arial"/>
                <a:cs typeface="Arial"/>
                <a:sym typeface="Arial"/>
              </a:rPr>
              <a:t>What </a:t>
            </a:r>
            <a:r>
              <a:rPr lang="en" sz="2400" b="1" u="sng" dirty="0">
                <a:latin typeface="Arial"/>
                <a:ea typeface="Arial"/>
                <a:cs typeface="Arial"/>
                <a:sym typeface="Arial"/>
              </a:rPr>
              <a:t>structural interventions</a:t>
            </a:r>
            <a:r>
              <a:rPr lang="en" sz="2400" dirty="0">
                <a:latin typeface="Arial"/>
                <a:ea typeface="Arial"/>
                <a:cs typeface="Arial"/>
                <a:sym typeface="Arial"/>
              </a:rPr>
              <a:t> apply to your case? Can you imagine other structural interventions?</a:t>
            </a:r>
            <a:endParaRPr sz="2400" dirty="0">
              <a:latin typeface="Arial"/>
              <a:ea typeface="Arial"/>
              <a:cs typeface="Arial"/>
              <a:sym typeface="Arial"/>
            </a:endParaRPr>
          </a:p>
        </p:txBody>
      </p:sp>
    </p:spTree>
    <p:extLst>
      <p:ext uri="{BB962C8B-B14F-4D97-AF65-F5344CB8AC3E}">
        <p14:creationId xmlns:p14="http://schemas.microsoft.com/office/powerpoint/2010/main" val="2655604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311700" y="-8837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Answer the following regarding your case:</a:t>
            </a:r>
            <a:endParaRPr/>
          </a:p>
        </p:txBody>
      </p:sp>
      <p:sp>
        <p:nvSpPr>
          <p:cNvPr id="124" name="Google Shape;124;p24"/>
          <p:cNvSpPr txBox="1">
            <a:spLocks noGrp="1"/>
          </p:cNvSpPr>
          <p:nvPr>
            <p:ph type="body" idx="1"/>
          </p:nvPr>
        </p:nvSpPr>
        <p:spPr>
          <a:xfrm>
            <a:off x="6900" y="306813"/>
            <a:ext cx="9062700" cy="3397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Arial"/>
              <a:buAutoNum type="arabicPeriod"/>
            </a:pPr>
            <a:r>
              <a:rPr lang="en" sz="2400" dirty="0">
                <a:latin typeface="Arial"/>
                <a:ea typeface="Arial"/>
                <a:cs typeface="Arial"/>
                <a:sym typeface="Arial"/>
              </a:rPr>
              <a:t>What </a:t>
            </a:r>
            <a:r>
              <a:rPr lang="en" sz="2400" b="1" u="sng" dirty="0">
                <a:latin typeface="Arial"/>
                <a:ea typeface="Arial"/>
                <a:cs typeface="Arial"/>
                <a:sym typeface="Arial"/>
              </a:rPr>
              <a:t>structures</a:t>
            </a:r>
            <a:r>
              <a:rPr lang="en" sz="2400" dirty="0">
                <a:latin typeface="Arial"/>
                <a:ea typeface="Arial"/>
                <a:cs typeface="Arial"/>
                <a:sym typeface="Arial"/>
              </a:rPr>
              <a:t> shape the clinical interactions in your case? (focus on barriers and misconceptions)</a:t>
            </a:r>
            <a:endParaRPr sz="2400" dirty="0">
              <a:latin typeface="Arial"/>
              <a:ea typeface="Arial"/>
              <a:cs typeface="Arial"/>
              <a:sym typeface="Arial"/>
            </a:endParaRPr>
          </a:p>
          <a:p>
            <a:pPr marL="457200" lvl="0" indent="-381000" algn="l" rtl="0">
              <a:spcBef>
                <a:spcPts val="0"/>
              </a:spcBef>
              <a:spcAft>
                <a:spcPts val="0"/>
              </a:spcAft>
              <a:buSzPts val="2400"/>
              <a:buFont typeface="Arial"/>
              <a:buAutoNum type="arabicPeriod"/>
            </a:pPr>
            <a:r>
              <a:rPr lang="en" sz="2400" dirty="0">
                <a:latin typeface="Arial"/>
                <a:ea typeface="Arial"/>
                <a:cs typeface="Arial"/>
                <a:sym typeface="Arial"/>
              </a:rPr>
              <a:t>What </a:t>
            </a:r>
            <a:r>
              <a:rPr lang="en" sz="2400" b="1" u="sng" dirty="0">
                <a:latin typeface="Arial"/>
                <a:ea typeface="Arial"/>
                <a:cs typeface="Arial"/>
                <a:sym typeface="Arial"/>
              </a:rPr>
              <a:t>extra-clinical language</a:t>
            </a:r>
            <a:r>
              <a:rPr lang="en" sz="2400" dirty="0">
                <a:latin typeface="Arial"/>
                <a:ea typeface="Arial"/>
                <a:cs typeface="Arial"/>
                <a:sym typeface="Arial"/>
              </a:rPr>
              <a:t> can you use to help describe these structures? (name larger phenomena)</a:t>
            </a:r>
            <a:endParaRPr sz="2400" dirty="0">
              <a:latin typeface="Arial"/>
              <a:ea typeface="Arial"/>
              <a:cs typeface="Arial"/>
              <a:sym typeface="Arial"/>
            </a:endParaRPr>
          </a:p>
          <a:p>
            <a:pPr marL="457200" lvl="0" indent="-381000" algn="l" rtl="0">
              <a:spcBef>
                <a:spcPts val="0"/>
              </a:spcBef>
              <a:spcAft>
                <a:spcPts val="0"/>
              </a:spcAft>
              <a:buSzPts val="2400"/>
              <a:buFont typeface="Arial"/>
              <a:buAutoNum type="arabicPeriod"/>
            </a:pPr>
            <a:r>
              <a:rPr lang="en" sz="2400" dirty="0">
                <a:latin typeface="Arial"/>
                <a:ea typeface="Arial"/>
                <a:cs typeface="Arial"/>
                <a:sym typeface="Arial"/>
              </a:rPr>
              <a:t>What “cultural” presentations can you present in </a:t>
            </a:r>
            <a:r>
              <a:rPr lang="en" sz="2400" b="1" u="sng" dirty="0">
                <a:latin typeface="Arial"/>
                <a:ea typeface="Arial"/>
                <a:cs typeface="Arial"/>
                <a:sym typeface="Arial"/>
              </a:rPr>
              <a:t>structural terms</a:t>
            </a:r>
            <a:r>
              <a:rPr lang="en" sz="2400" dirty="0">
                <a:latin typeface="Arial"/>
                <a:ea typeface="Arial"/>
                <a:cs typeface="Arial"/>
                <a:sym typeface="Arial"/>
              </a:rPr>
              <a:t>? (reframe cultural presentations)</a:t>
            </a:r>
            <a:endParaRPr sz="2400" dirty="0">
              <a:latin typeface="Arial"/>
              <a:ea typeface="Arial"/>
              <a:cs typeface="Arial"/>
              <a:sym typeface="Arial"/>
            </a:endParaRPr>
          </a:p>
          <a:p>
            <a:pPr marL="457200" lvl="0" indent="-381000" algn="l" rtl="0">
              <a:spcBef>
                <a:spcPts val="0"/>
              </a:spcBef>
              <a:spcAft>
                <a:spcPts val="0"/>
              </a:spcAft>
              <a:buSzPts val="2400"/>
              <a:buFont typeface="Arial"/>
              <a:buAutoNum type="arabicPeriod"/>
            </a:pPr>
            <a:r>
              <a:rPr lang="en" sz="2400" dirty="0">
                <a:latin typeface="Arial"/>
                <a:ea typeface="Arial"/>
                <a:cs typeface="Arial"/>
                <a:sym typeface="Arial"/>
              </a:rPr>
              <a:t>What </a:t>
            </a:r>
            <a:r>
              <a:rPr lang="en" sz="2400" b="1" u="sng" dirty="0">
                <a:latin typeface="Arial"/>
                <a:ea typeface="Arial"/>
                <a:cs typeface="Arial"/>
                <a:sym typeface="Arial"/>
              </a:rPr>
              <a:t>structural interventions</a:t>
            </a:r>
            <a:r>
              <a:rPr lang="en" sz="2400" dirty="0">
                <a:latin typeface="Arial"/>
                <a:ea typeface="Arial"/>
                <a:cs typeface="Arial"/>
                <a:sym typeface="Arial"/>
              </a:rPr>
              <a:t> apply to your case? Can you imagine other structural interventions?</a:t>
            </a:r>
            <a:endParaRPr sz="2400" dirty="0">
              <a:latin typeface="Arial"/>
              <a:ea typeface="Arial"/>
              <a:cs typeface="Arial"/>
              <a:sym typeface="Arial"/>
            </a:endParaRPr>
          </a:p>
          <a:p>
            <a:pPr marL="457200" lvl="0" indent="-381000" algn="l" rtl="0">
              <a:spcBef>
                <a:spcPts val="0"/>
              </a:spcBef>
              <a:spcAft>
                <a:spcPts val="0"/>
              </a:spcAft>
              <a:buSzPts val="2400"/>
              <a:buFont typeface="Arial"/>
              <a:buAutoNum type="arabicPeriod"/>
            </a:pPr>
            <a:r>
              <a:rPr lang="en" sz="2400" dirty="0">
                <a:latin typeface="Arial"/>
                <a:ea typeface="Arial"/>
                <a:cs typeface="Arial"/>
                <a:sym typeface="Arial"/>
              </a:rPr>
              <a:t>In terms of </a:t>
            </a:r>
            <a:r>
              <a:rPr lang="en" sz="2400" b="1" u="sng" dirty="0">
                <a:latin typeface="Arial"/>
                <a:ea typeface="Arial"/>
                <a:cs typeface="Arial"/>
                <a:sym typeface="Arial"/>
              </a:rPr>
              <a:t>structural humility</a:t>
            </a:r>
            <a:r>
              <a:rPr lang="en" sz="2400" dirty="0">
                <a:latin typeface="Arial"/>
                <a:ea typeface="Arial"/>
                <a:cs typeface="Arial"/>
                <a:sym typeface="Arial"/>
              </a:rPr>
              <a:t>, what types of inter-professional or community-based collaborations can you imagine?</a:t>
            </a:r>
            <a:endParaRPr sz="2400" dirty="0">
              <a:latin typeface="Arial"/>
              <a:ea typeface="Arial"/>
              <a:cs typeface="Arial"/>
              <a:sym typeface="Arial"/>
            </a:endParaRPr>
          </a:p>
        </p:txBody>
      </p:sp>
    </p:spTree>
    <p:extLst>
      <p:ext uri="{BB962C8B-B14F-4D97-AF65-F5344CB8AC3E}">
        <p14:creationId xmlns:p14="http://schemas.microsoft.com/office/powerpoint/2010/main" val="3746804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C0FB08-2867-1943-BB17-11E771CFAF64}"/>
              </a:ext>
            </a:extLst>
          </p:cNvPr>
          <p:cNvSpPr txBox="1"/>
          <p:nvPr/>
        </p:nvSpPr>
        <p:spPr>
          <a:xfrm>
            <a:off x="0" y="0"/>
            <a:ext cx="9144000" cy="5632311"/>
          </a:xfrm>
          <a:prstGeom prst="rect">
            <a:avLst/>
          </a:prstGeom>
          <a:noFill/>
        </p:spPr>
        <p:txBody>
          <a:bodyPr wrap="square" rtlCol="0">
            <a:spAutoFit/>
          </a:bodyPr>
          <a:lstStyle/>
          <a:p>
            <a:pPr lvl="0"/>
            <a:r>
              <a:rPr lang="en-US" sz="1800" b="1" u="sng" dirty="0"/>
              <a:t>Case 1</a:t>
            </a:r>
            <a:r>
              <a:rPr lang="en-US" sz="1800" u="sng" dirty="0"/>
              <a:t>: </a:t>
            </a:r>
            <a:r>
              <a:rPr lang="en-US" sz="1800" b="1" u="sng" dirty="0"/>
              <a:t>The Overdiagnosis of Schizophrenia</a:t>
            </a:r>
          </a:p>
          <a:p>
            <a:pPr lvl="0" indent="-342900">
              <a:buFont typeface="Arial" panose="020B0604020202020204" pitchFamily="34" charset="0"/>
              <a:buChar char="•"/>
            </a:pPr>
            <a:r>
              <a:rPr lang="en-US" sz="1800" dirty="0"/>
              <a:t>Structures: mistrust, poor communication, implicit bias of providers and researchers</a:t>
            </a:r>
          </a:p>
          <a:p>
            <a:pPr lvl="0" indent="-342900">
              <a:buFont typeface="Arial" panose="020B0604020202020204" pitchFamily="34" charset="0"/>
              <a:buChar char="•"/>
            </a:pPr>
            <a:r>
              <a:rPr lang="en-US" sz="1800" dirty="0"/>
              <a:t>Extra-clinical language: structural racism, structural gender discrimination</a:t>
            </a:r>
          </a:p>
          <a:p>
            <a:pPr lvl="0" indent="-342900">
              <a:buFont typeface="Arial" panose="020B0604020202020204" pitchFamily="34" charset="0"/>
              <a:buChar char="•"/>
            </a:pPr>
            <a:r>
              <a:rPr lang="en-US" sz="1800" dirty="0"/>
              <a:t>Structural (not cultural): reaction to structural racism vs projection of racist beliefs</a:t>
            </a:r>
          </a:p>
          <a:p>
            <a:pPr lvl="0" indent="-342900">
              <a:buFont typeface="Arial" panose="020B0604020202020204" pitchFamily="34" charset="0"/>
              <a:buChar char="•"/>
            </a:pPr>
            <a:r>
              <a:rPr lang="en-US" sz="1800" dirty="0"/>
              <a:t>Structural interventions: retrain physicians, rebuild trust of PTs, change DSM</a:t>
            </a:r>
          </a:p>
          <a:p>
            <a:pPr lvl="0" indent="-342900">
              <a:buFont typeface="Arial" panose="020B0604020202020204" pitchFamily="34" charset="0"/>
              <a:buChar char="•"/>
            </a:pPr>
            <a:r>
              <a:rPr lang="en-US" sz="1800" dirty="0"/>
              <a:t>Structural humility: work w/ therapists &amp; community mental health organizations</a:t>
            </a:r>
          </a:p>
          <a:p>
            <a:pPr lvl="0"/>
            <a:r>
              <a:rPr lang="en-US" sz="1800" b="1" u="sng" dirty="0"/>
              <a:t>Case 2: The Unhealthy Diet</a:t>
            </a:r>
          </a:p>
          <a:p>
            <a:pPr lvl="0" indent="-342900">
              <a:buFont typeface="Arial" panose="020B0604020202020204" pitchFamily="34" charset="0"/>
              <a:buChar char="•"/>
            </a:pPr>
            <a:r>
              <a:rPr lang="en-US" sz="1800" dirty="0"/>
              <a:t>Structures: negative assumptions about cultural practices; patient deficit perspective</a:t>
            </a:r>
          </a:p>
          <a:p>
            <a:pPr lvl="0" indent="-342900">
              <a:buFont typeface="Arial" panose="020B0604020202020204" pitchFamily="34" charset="0"/>
              <a:buChar char="•"/>
            </a:pPr>
            <a:r>
              <a:rPr lang="en-US" sz="1800" dirty="0"/>
              <a:t>Extra-clinical language: red-lining, segregation, built environment, targeted marketing</a:t>
            </a:r>
          </a:p>
          <a:p>
            <a:pPr lvl="0" indent="-342900">
              <a:buFont typeface="Arial" panose="020B0604020202020204" pitchFamily="34" charset="0"/>
              <a:buChar char="•"/>
            </a:pPr>
            <a:r>
              <a:rPr lang="en-US" sz="1800" dirty="0"/>
              <a:t>Structural (not cultural): food-insecure, lives in food desert, surviving, quality of life</a:t>
            </a:r>
          </a:p>
          <a:p>
            <a:pPr lvl="0" indent="-342900">
              <a:buFont typeface="Arial" panose="020B0604020202020204" pitchFamily="34" charset="0"/>
              <a:buChar char="•"/>
            </a:pPr>
            <a:r>
              <a:rPr lang="en-US" sz="1800" dirty="0"/>
              <a:t>Structural interventions: connect w/ social services, food gardens, mobile food stores</a:t>
            </a:r>
          </a:p>
          <a:p>
            <a:pPr lvl="0" indent="-342900">
              <a:buFont typeface="Arial" panose="020B0604020202020204" pitchFamily="34" charset="0"/>
              <a:buChar char="•"/>
            </a:pPr>
            <a:r>
              <a:rPr lang="en-US" sz="1800" dirty="0"/>
              <a:t>Structural humility: work w/ community orgs, food banks, grocery stores, non-profits</a:t>
            </a:r>
          </a:p>
          <a:p>
            <a:pPr lvl="0"/>
            <a:r>
              <a:rPr lang="en-US" sz="1800" b="1" u="sng" dirty="0"/>
              <a:t>Case 3: The Punitive Treatment of Women Who Use Drugs During Pregnancy</a:t>
            </a:r>
          </a:p>
          <a:p>
            <a:pPr lvl="0" indent="-342900">
              <a:buFont typeface="Arial" panose="020B0604020202020204" pitchFamily="34" charset="0"/>
              <a:buChar char="•"/>
            </a:pPr>
            <a:r>
              <a:rPr lang="en-US" sz="1800" dirty="0"/>
              <a:t>Structures: law enforcement, no consent, “crack epidemic,” structural discrimination</a:t>
            </a:r>
          </a:p>
          <a:p>
            <a:pPr lvl="0" indent="-342900">
              <a:buFont typeface="Arial" panose="020B0604020202020204" pitchFamily="34" charset="0"/>
              <a:buChar char="•"/>
            </a:pPr>
            <a:r>
              <a:rPr lang="en-US" sz="1800" dirty="0"/>
              <a:t>Extra-clinical language: criminalization of substance use, structural racism</a:t>
            </a:r>
          </a:p>
          <a:p>
            <a:pPr lvl="0" indent="-342900">
              <a:buFont typeface="Arial" panose="020B0604020202020204" pitchFamily="34" charset="0"/>
              <a:buChar char="•"/>
            </a:pPr>
            <a:r>
              <a:rPr lang="en-US" sz="1800" dirty="0"/>
              <a:t>Structural (not cultural): substance use disorder </a:t>
            </a:r>
          </a:p>
          <a:p>
            <a:pPr lvl="0" indent="-342900">
              <a:buFont typeface="Arial" panose="020B0604020202020204" pitchFamily="34" charset="0"/>
              <a:buChar char="•"/>
            </a:pPr>
            <a:r>
              <a:rPr lang="en-US" sz="1800" dirty="0"/>
              <a:t>Structural interventions: consent policy, focus on rehabilitation, decriminalization</a:t>
            </a:r>
          </a:p>
          <a:p>
            <a:pPr lvl="0" indent="-342900">
              <a:buFont typeface="Arial" panose="020B0604020202020204" pitchFamily="34" charset="0"/>
              <a:buChar char="•"/>
            </a:pPr>
            <a:r>
              <a:rPr lang="en-US" sz="1800" dirty="0"/>
              <a:t>Structural humility: work w/ detox facilities, medical-legal partnerships</a:t>
            </a:r>
          </a:p>
          <a:p>
            <a:pPr lvl="2" indent="-285750">
              <a:buFont typeface="Arial" panose="020B0604020202020204" pitchFamily="34" charset="0"/>
              <a:buChar char="•"/>
            </a:pPr>
            <a:endParaRPr lang="en-US" sz="1800" dirty="0"/>
          </a:p>
          <a:p>
            <a:r>
              <a:rPr lang="en-US" sz="1800" dirty="0"/>
              <a:t> </a:t>
            </a:r>
          </a:p>
        </p:txBody>
      </p:sp>
      <p:sp>
        <p:nvSpPr>
          <p:cNvPr id="2" name="Rectangle 1">
            <a:extLst>
              <a:ext uri="{FF2B5EF4-FFF2-40B4-BE49-F238E27FC236}">
                <a16:creationId xmlns:a16="http://schemas.microsoft.com/office/drawing/2014/main" id="{9B97D0ED-9F2A-434B-936A-451B08F96E22}"/>
              </a:ext>
            </a:extLst>
          </p:cNvPr>
          <p:cNvSpPr/>
          <p:nvPr/>
        </p:nvSpPr>
        <p:spPr>
          <a:xfrm>
            <a:off x="0" y="1690577"/>
            <a:ext cx="9144000" cy="33067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2653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C0FB08-2867-1943-BB17-11E771CFAF64}"/>
              </a:ext>
            </a:extLst>
          </p:cNvPr>
          <p:cNvSpPr txBox="1"/>
          <p:nvPr/>
        </p:nvSpPr>
        <p:spPr>
          <a:xfrm>
            <a:off x="0" y="0"/>
            <a:ext cx="9144000" cy="5632311"/>
          </a:xfrm>
          <a:prstGeom prst="rect">
            <a:avLst/>
          </a:prstGeom>
          <a:noFill/>
        </p:spPr>
        <p:txBody>
          <a:bodyPr wrap="square" rtlCol="0">
            <a:spAutoFit/>
          </a:bodyPr>
          <a:lstStyle/>
          <a:p>
            <a:pPr lvl="0"/>
            <a:r>
              <a:rPr lang="en-US" sz="1800" b="1" u="sng" dirty="0"/>
              <a:t>Case 1</a:t>
            </a:r>
            <a:r>
              <a:rPr lang="en-US" sz="1800" u="sng" dirty="0"/>
              <a:t>: </a:t>
            </a:r>
            <a:r>
              <a:rPr lang="en-US" sz="1800" b="1" u="sng" dirty="0"/>
              <a:t>The Overdiagnosis of Schizophrenia</a:t>
            </a:r>
          </a:p>
          <a:p>
            <a:pPr lvl="0" indent="-342900">
              <a:buFont typeface="Arial" panose="020B0604020202020204" pitchFamily="34" charset="0"/>
              <a:buChar char="•"/>
            </a:pPr>
            <a:r>
              <a:rPr lang="en-US" sz="1800" dirty="0"/>
              <a:t>Structures: mistrust, poor communication, implicit bias of providers and researchers</a:t>
            </a:r>
          </a:p>
          <a:p>
            <a:pPr lvl="0" indent="-342900">
              <a:buFont typeface="Arial" panose="020B0604020202020204" pitchFamily="34" charset="0"/>
              <a:buChar char="•"/>
            </a:pPr>
            <a:r>
              <a:rPr lang="en-US" sz="1800" dirty="0"/>
              <a:t>Extra-clinical language: structural racism, structural gender discrimination</a:t>
            </a:r>
          </a:p>
          <a:p>
            <a:pPr lvl="0" indent="-342900">
              <a:buFont typeface="Arial" panose="020B0604020202020204" pitchFamily="34" charset="0"/>
              <a:buChar char="•"/>
            </a:pPr>
            <a:r>
              <a:rPr lang="en-US" sz="1800" dirty="0"/>
              <a:t>Structural (not cultural): reaction to structural racism vs projection of racist beliefs</a:t>
            </a:r>
          </a:p>
          <a:p>
            <a:pPr lvl="0" indent="-342900">
              <a:buFont typeface="Arial" panose="020B0604020202020204" pitchFamily="34" charset="0"/>
              <a:buChar char="•"/>
            </a:pPr>
            <a:r>
              <a:rPr lang="en-US" sz="1800" dirty="0"/>
              <a:t>Structural interventions: retrain physicians, rebuild trust of PTs, change DSM</a:t>
            </a:r>
          </a:p>
          <a:p>
            <a:pPr lvl="0" indent="-342900">
              <a:buFont typeface="Arial" panose="020B0604020202020204" pitchFamily="34" charset="0"/>
              <a:buChar char="•"/>
            </a:pPr>
            <a:r>
              <a:rPr lang="en-US" sz="1800" dirty="0"/>
              <a:t>Structural humility: work w/ therapists &amp; community mental health organizations</a:t>
            </a:r>
          </a:p>
          <a:p>
            <a:pPr lvl="0"/>
            <a:r>
              <a:rPr lang="en-US" sz="1800" b="1" u="sng" dirty="0"/>
              <a:t>Case 2: The Unhealthy Diet</a:t>
            </a:r>
          </a:p>
          <a:p>
            <a:pPr lvl="0" indent="-342900">
              <a:buFont typeface="Arial" panose="020B0604020202020204" pitchFamily="34" charset="0"/>
              <a:buChar char="•"/>
            </a:pPr>
            <a:r>
              <a:rPr lang="en-US" sz="1800" dirty="0"/>
              <a:t>Structures: negative assumptions about cultural practices; patient deficit perspective</a:t>
            </a:r>
          </a:p>
          <a:p>
            <a:pPr lvl="0" indent="-342900">
              <a:buFont typeface="Arial" panose="020B0604020202020204" pitchFamily="34" charset="0"/>
              <a:buChar char="•"/>
            </a:pPr>
            <a:r>
              <a:rPr lang="en-US" sz="1800" dirty="0"/>
              <a:t>Extra-clinical language: red-lining, segregation, built environment, targeted marketing</a:t>
            </a:r>
          </a:p>
          <a:p>
            <a:pPr lvl="0" indent="-342900">
              <a:buFont typeface="Arial" panose="020B0604020202020204" pitchFamily="34" charset="0"/>
              <a:buChar char="•"/>
            </a:pPr>
            <a:r>
              <a:rPr lang="en-US" sz="1800" dirty="0"/>
              <a:t>Structural (not cultural): food-insecure, lives in food desert, surviving, quality of life</a:t>
            </a:r>
          </a:p>
          <a:p>
            <a:pPr lvl="0" indent="-342900">
              <a:buFont typeface="Arial" panose="020B0604020202020204" pitchFamily="34" charset="0"/>
              <a:buChar char="•"/>
            </a:pPr>
            <a:r>
              <a:rPr lang="en-US" sz="1800" dirty="0"/>
              <a:t>Structural interventions: connect w/ social services, food gardens, mobile food stores</a:t>
            </a:r>
          </a:p>
          <a:p>
            <a:pPr lvl="0" indent="-342900">
              <a:buFont typeface="Arial" panose="020B0604020202020204" pitchFamily="34" charset="0"/>
              <a:buChar char="•"/>
            </a:pPr>
            <a:r>
              <a:rPr lang="en-US" sz="1800" dirty="0"/>
              <a:t>Structural humility: work w/ community orgs, food banks, grocery stores, non-profits</a:t>
            </a:r>
          </a:p>
          <a:p>
            <a:pPr lvl="0"/>
            <a:r>
              <a:rPr lang="en-US" sz="1800" b="1" u="sng" dirty="0"/>
              <a:t>Case 3: The Punitive Treatment of Women Who Use Drugs During Pregnancy</a:t>
            </a:r>
          </a:p>
          <a:p>
            <a:pPr lvl="0" indent="-342900">
              <a:buFont typeface="Arial" panose="020B0604020202020204" pitchFamily="34" charset="0"/>
              <a:buChar char="•"/>
            </a:pPr>
            <a:r>
              <a:rPr lang="en-US" sz="1800" dirty="0"/>
              <a:t>Structures: law enforcement, no consent, “crack epidemic,” structural discrimination</a:t>
            </a:r>
          </a:p>
          <a:p>
            <a:pPr lvl="0" indent="-342900">
              <a:buFont typeface="Arial" panose="020B0604020202020204" pitchFamily="34" charset="0"/>
              <a:buChar char="•"/>
            </a:pPr>
            <a:r>
              <a:rPr lang="en-US" sz="1800" dirty="0"/>
              <a:t>Extra-clinical language: criminalization of substance use, structural racism</a:t>
            </a:r>
          </a:p>
          <a:p>
            <a:pPr lvl="0" indent="-342900">
              <a:buFont typeface="Arial" panose="020B0604020202020204" pitchFamily="34" charset="0"/>
              <a:buChar char="•"/>
            </a:pPr>
            <a:r>
              <a:rPr lang="en-US" sz="1800" dirty="0"/>
              <a:t>Structural (not cultural): substance use disorder </a:t>
            </a:r>
          </a:p>
          <a:p>
            <a:pPr lvl="0" indent="-342900">
              <a:buFont typeface="Arial" panose="020B0604020202020204" pitchFamily="34" charset="0"/>
              <a:buChar char="•"/>
            </a:pPr>
            <a:r>
              <a:rPr lang="en-US" sz="1800" dirty="0"/>
              <a:t>Structural interventions: consent policy, focus on rehabilitation, decriminalization</a:t>
            </a:r>
          </a:p>
          <a:p>
            <a:pPr lvl="0" indent="-342900">
              <a:buFont typeface="Arial" panose="020B0604020202020204" pitchFamily="34" charset="0"/>
              <a:buChar char="•"/>
            </a:pPr>
            <a:r>
              <a:rPr lang="en-US" sz="1800" dirty="0"/>
              <a:t>Structural humility: work w/ detox facilities, medical-legal partnerships</a:t>
            </a:r>
          </a:p>
          <a:p>
            <a:pPr lvl="2" indent="-285750">
              <a:buFont typeface="Arial" panose="020B0604020202020204" pitchFamily="34" charset="0"/>
              <a:buChar char="•"/>
            </a:pPr>
            <a:endParaRPr lang="en-US" sz="1800" dirty="0"/>
          </a:p>
          <a:p>
            <a:r>
              <a:rPr lang="en-US" sz="1800" dirty="0"/>
              <a:t> </a:t>
            </a:r>
          </a:p>
        </p:txBody>
      </p:sp>
      <p:sp>
        <p:nvSpPr>
          <p:cNvPr id="2" name="Rectangle 1">
            <a:extLst>
              <a:ext uri="{FF2B5EF4-FFF2-40B4-BE49-F238E27FC236}">
                <a16:creationId xmlns:a16="http://schemas.microsoft.com/office/drawing/2014/main" id="{89852ED6-CDC7-F94F-A0AB-4934D8BF6B08}"/>
              </a:ext>
            </a:extLst>
          </p:cNvPr>
          <p:cNvSpPr/>
          <p:nvPr/>
        </p:nvSpPr>
        <p:spPr>
          <a:xfrm>
            <a:off x="59634" y="3309730"/>
            <a:ext cx="9014792" cy="17294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9225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C0FB08-2867-1943-BB17-11E771CFAF64}"/>
              </a:ext>
            </a:extLst>
          </p:cNvPr>
          <p:cNvSpPr txBox="1"/>
          <p:nvPr/>
        </p:nvSpPr>
        <p:spPr>
          <a:xfrm>
            <a:off x="0" y="-9937"/>
            <a:ext cx="9144000" cy="5632311"/>
          </a:xfrm>
          <a:prstGeom prst="rect">
            <a:avLst/>
          </a:prstGeom>
          <a:noFill/>
        </p:spPr>
        <p:txBody>
          <a:bodyPr wrap="square" rtlCol="0">
            <a:spAutoFit/>
          </a:bodyPr>
          <a:lstStyle/>
          <a:p>
            <a:pPr lvl="0"/>
            <a:r>
              <a:rPr lang="en-US" sz="1800" b="1" u="sng" dirty="0"/>
              <a:t>Case 1</a:t>
            </a:r>
            <a:r>
              <a:rPr lang="en-US" sz="1800" u="sng" dirty="0"/>
              <a:t>: </a:t>
            </a:r>
            <a:r>
              <a:rPr lang="en-US" sz="1800" b="1" u="sng" dirty="0"/>
              <a:t>The Overdiagnosis of Schizophrenia</a:t>
            </a:r>
          </a:p>
          <a:p>
            <a:pPr lvl="0" indent="-342900">
              <a:buFont typeface="Arial" panose="020B0604020202020204" pitchFamily="34" charset="0"/>
              <a:buChar char="•"/>
            </a:pPr>
            <a:r>
              <a:rPr lang="en-US" sz="1800" dirty="0"/>
              <a:t>Structures: mistrust, poor communication, implicit bias of providers and researchers</a:t>
            </a:r>
          </a:p>
          <a:p>
            <a:pPr lvl="0" indent="-342900">
              <a:buFont typeface="Arial" panose="020B0604020202020204" pitchFamily="34" charset="0"/>
              <a:buChar char="•"/>
            </a:pPr>
            <a:r>
              <a:rPr lang="en-US" sz="1800" dirty="0"/>
              <a:t>Extra-clinical language: structural racism, structural gender discrimination</a:t>
            </a:r>
          </a:p>
          <a:p>
            <a:pPr lvl="0" indent="-342900">
              <a:buFont typeface="Arial" panose="020B0604020202020204" pitchFamily="34" charset="0"/>
              <a:buChar char="•"/>
            </a:pPr>
            <a:r>
              <a:rPr lang="en-US" sz="1800" dirty="0"/>
              <a:t>Structural (not cultural): reaction to structural racism vs projection of racist beliefs</a:t>
            </a:r>
          </a:p>
          <a:p>
            <a:pPr lvl="0" indent="-342900">
              <a:buFont typeface="Arial" panose="020B0604020202020204" pitchFamily="34" charset="0"/>
              <a:buChar char="•"/>
            </a:pPr>
            <a:r>
              <a:rPr lang="en-US" sz="1800" dirty="0"/>
              <a:t>Structural interventions: retrain physicians, rebuild trust of PTs, change DSM</a:t>
            </a:r>
          </a:p>
          <a:p>
            <a:pPr lvl="0" indent="-342900">
              <a:buFont typeface="Arial" panose="020B0604020202020204" pitchFamily="34" charset="0"/>
              <a:buChar char="•"/>
            </a:pPr>
            <a:r>
              <a:rPr lang="en-US" sz="1800" dirty="0"/>
              <a:t>Structural humility: work w/ therapists &amp; community mental health organizations</a:t>
            </a:r>
          </a:p>
          <a:p>
            <a:pPr lvl="0"/>
            <a:r>
              <a:rPr lang="en-US" sz="1800" b="1" u="sng" dirty="0"/>
              <a:t>Case 2: The Unhealthy Diet</a:t>
            </a:r>
          </a:p>
          <a:p>
            <a:pPr lvl="0" indent="-342900">
              <a:buFont typeface="Arial" panose="020B0604020202020204" pitchFamily="34" charset="0"/>
              <a:buChar char="•"/>
            </a:pPr>
            <a:r>
              <a:rPr lang="en-US" sz="1800" dirty="0"/>
              <a:t>Structures: negative assumptions about cultural practices; patient deficit perspective</a:t>
            </a:r>
          </a:p>
          <a:p>
            <a:pPr lvl="0" indent="-342900">
              <a:buFont typeface="Arial" panose="020B0604020202020204" pitchFamily="34" charset="0"/>
              <a:buChar char="•"/>
            </a:pPr>
            <a:r>
              <a:rPr lang="en-US" sz="1800" dirty="0"/>
              <a:t>Extra-clinical language: red-lining, segregation, built environment, targeted marketing</a:t>
            </a:r>
          </a:p>
          <a:p>
            <a:pPr lvl="0" indent="-342900">
              <a:buFont typeface="Arial" panose="020B0604020202020204" pitchFamily="34" charset="0"/>
              <a:buChar char="•"/>
            </a:pPr>
            <a:r>
              <a:rPr lang="en-US" sz="1800" dirty="0"/>
              <a:t>Structural (not cultural): food-insecure, lives in food desert, surviving, quality of life</a:t>
            </a:r>
          </a:p>
          <a:p>
            <a:pPr lvl="0" indent="-342900">
              <a:buFont typeface="Arial" panose="020B0604020202020204" pitchFamily="34" charset="0"/>
              <a:buChar char="•"/>
            </a:pPr>
            <a:r>
              <a:rPr lang="en-US" sz="1800" dirty="0"/>
              <a:t>Structural interventions: connect w/ social services, food gardens, mobile food stores</a:t>
            </a:r>
          </a:p>
          <a:p>
            <a:pPr lvl="0" indent="-342900">
              <a:buFont typeface="Arial" panose="020B0604020202020204" pitchFamily="34" charset="0"/>
              <a:buChar char="•"/>
            </a:pPr>
            <a:r>
              <a:rPr lang="en-US" sz="1800" dirty="0"/>
              <a:t>Structural humility: work w/ community orgs, food banks, grocery stores, non-profits</a:t>
            </a:r>
          </a:p>
          <a:p>
            <a:pPr lvl="0"/>
            <a:r>
              <a:rPr lang="en-US" sz="1800" b="1" u="sng" dirty="0"/>
              <a:t>Case 3: The Punitive Treatment of Women Who Use Drugs During Pregnancy</a:t>
            </a:r>
          </a:p>
          <a:p>
            <a:pPr lvl="0" indent="-342900">
              <a:buFont typeface="Arial" panose="020B0604020202020204" pitchFamily="34" charset="0"/>
              <a:buChar char="•"/>
            </a:pPr>
            <a:r>
              <a:rPr lang="en-US" sz="1800" dirty="0"/>
              <a:t>Structures: law enforcement, no consent, “crack epidemic,” structural discrimination</a:t>
            </a:r>
          </a:p>
          <a:p>
            <a:pPr lvl="0" indent="-342900">
              <a:buFont typeface="Arial" panose="020B0604020202020204" pitchFamily="34" charset="0"/>
              <a:buChar char="•"/>
            </a:pPr>
            <a:r>
              <a:rPr lang="en-US" sz="1800" dirty="0"/>
              <a:t>Extra-clinical language: criminalization of substance use, structural racism</a:t>
            </a:r>
          </a:p>
          <a:p>
            <a:pPr lvl="0" indent="-342900">
              <a:buFont typeface="Arial" panose="020B0604020202020204" pitchFamily="34" charset="0"/>
              <a:buChar char="•"/>
            </a:pPr>
            <a:r>
              <a:rPr lang="en-US" sz="1800" dirty="0"/>
              <a:t>Structural (not cultural): substance use disorder </a:t>
            </a:r>
          </a:p>
          <a:p>
            <a:pPr lvl="0" indent="-342900">
              <a:buFont typeface="Arial" panose="020B0604020202020204" pitchFamily="34" charset="0"/>
              <a:buChar char="•"/>
            </a:pPr>
            <a:r>
              <a:rPr lang="en-US" sz="1800" dirty="0"/>
              <a:t>Structural interventions: consent policy, focus on rehabilitation, decriminalization</a:t>
            </a:r>
          </a:p>
          <a:p>
            <a:pPr lvl="0" indent="-342900">
              <a:buFont typeface="Arial" panose="020B0604020202020204" pitchFamily="34" charset="0"/>
              <a:buChar char="•"/>
            </a:pPr>
            <a:r>
              <a:rPr lang="en-US" sz="1800" dirty="0"/>
              <a:t>Structural humility: work w/ detox facilities, medical-legal partnerships</a:t>
            </a:r>
          </a:p>
          <a:p>
            <a:pPr lvl="2" indent="-285750">
              <a:buFont typeface="Arial" panose="020B0604020202020204" pitchFamily="34" charset="0"/>
              <a:buChar char="•"/>
            </a:pPr>
            <a:endParaRPr lang="en-US" sz="1800" dirty="0"/>
          </a:p>
          <a:p>
            <a:r>
              <a:rPr lang="en-US" sz="1800" dirty="0"/>
              <a:t> </a:t>
            </a:r>
          </a:p>
        </p:txBody>
      </p:sp>
    </p:spTree>
    <p:extLst>
      <p:ext uri="{BB962C8B-B14F-4D97-AF65-F5344CB8AC3E}">
        <p14:creationId xmlns:p14="http://schemas.microsoft.com/office/powerpoint/2010/main" val="4003835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B0C2EF-5E3D-2E45-81AD-7E14024744A5}"/>
              </a:ext>
            </a:extLst>
          </p:cNvPr>
          <p:cNvPicPr>
            <a:picLocks noChangeAspect="1"/>
          </p:cNvPicPr>
          <p:nvPr/>
        </p:nvPicPr>
        <p:blipFill rotWithShape="1">
          <a:blip r:embed="rId2"/>
          <a:srcRect t="5375"/>
          <a:stretch/>
        </p:blipFill>
        <p:spPr>
          <a:xfrm>
            <a:off x="2361726" y="85058"/>
            <a:ext cx="4420548" cy="4867053"/>
          </a:xfrm>
          <a:prstGeom prst="rect">
            <a:avLst/>
          </a:prstGeom>
        </p:spPr>
      </p:pic>
    </p:spTree>
    <p:extLst>
      <p:ext uri="{BB962C8B-B14F-4D97-AF65-F5344CB8AC3E}">
        <p14:creationId xmlns:p14="http://schemas.microsoft.com/office/powerpoint/2010/main" val="2516203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6B685C-5338-CE45-9F64-40D4B20CAB71}"/>
              </a:ext>
            </a:extLst>
          </p:cNvPr>
          <p:cNvSpPr>
            <a:spLocks noGrp="1"/>
          </p:cNvSpPr>
          <p:nvPr>
            <p:ph type="body" idx="1"/>
          </p:nvPr>
        </p:nvSpPr>
        <p:spPr>
          <a:xfrm>
            <a:off x="311700" y="33901"/>
            <a:ext cx="8520600" cy="3397200"/>
          </a:xfrm>
        </p:spPr>
        <p:txBody>
          <a:bodyPr/>
          <a:lstStyle/>
          <a:p>
            <a:pPr marL="114300" indent="0">
              <a:buNone/>
            </a:pPr>
            <a:r>
              <a:rPr lang="en-US" dirty="0"/>
              <a:t>“Medical students often want to know what to do in these troubled times having gained a glimpse of insight from the readings. They ask, how can they be a clinician otherwise? I ask students to think of all the ways they currently take care of other people, at work, at school, at home. To think about the little ways, they already deeply listen and make a difference in the lives of those people; some they love, some they just happen to know, and some just because. ‘Make a list,’ I tell them. THIS is where you begin. Build upon these relational skills, these politics. Make these people and these relationships your teachers for facing and addressing this troubled world and these seemingly impossible problems. I tell them that they already have the seeds of what they need and are already making a world otherwise, one relationship at a time, whether they like it or not, understand it or not, and in this way they are making the world anew. This is what is needed for us to see what works, to learn from another, and to make a better world. My daily question is, am I ready to engage and thereby become otherwise? Are you?” </a:t>
            </a:r>
          </a:p>
          <a:p>
            <a:pPr marL="114300" indent="0">
              <a:buNone/>
            </a:pPr>
            <a:r>
              <a:rPr lang="en-US" dirty="0"/>
              <a:t>– Prof. Michael J. Montoya, UCI PRIME-LC</a:t>
            </a:r>
          </a:p>
          <a:p>
            <a:endParaRPr lang="en-US" dirty="0"/>
          </a:p>
        </p:txBody>
      </p:sp>
    </p:spTree>
    <p:extLst>
      <p:ext uri="{BB962C8B-B14F-4D97-AF65-F5344CB8AC3E}">
        <p14:creationId xmlns:p14="http://schemas.microsoft.com/office/powerpoint/2010/main" val="2752664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1217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Objectives</a:t>
            </a:r>
            <a:endParaRPr/>
          </a:p>
        </p:txBody>
      </p:sp>
      <p:sp>
        <p:nvSpPr>
          <p:cNvPr id="66" name="Google Shape;66;p14"/>
          <p:cNvSpPr txBox="1">
            <a:spLocks noGrp="1"/>
          </p:cNvSpPr>
          <p:nvPr>
            <p:ph type="body" idx="1"/>
          </p:nvPr>
        </p:nvSpPr>
        <p:spPr>
          <a:xfrm>
            <a:off x="311700" y="790600"/>
            <a:ext cx="8520600" cy="3397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Arial"/>
              <a:buAutoNum type="arabicPeriod"/>
            </a:pPr>
            <a:r>
              <a:rPr lang="en" sz="2400" b="1" dirty="0">
                <a:latin typeface="Arial"/>
                <a:ea typeface="Arial"/>
                <a:cs typeface="Arial"/>
                <a:sym typeface="Arial"/>
              </a:rPr>
              <a:t>Describe the need </a:t>
            </a:r>
            <a:r>
              <a:rPr lang="en" sz="2400" dirty="0">
                <a:latin typeface="Arial"/>
                <a:ea typeface="Arial"/>
                <a:cs typeface="Arial"/>
                <a:sym typeface="Arial"/>
              </a:rPr>
              <a:t>for structural competency and structural interventions</a:t>
            </a:r>
            <a:endParaRPr sz="2400" dirty="0">
              <a:latin typeface="Arial"/>
              <a:ea typeface="Arial"/>
              <a:cs typeface="Arial"/>
              <a:sym typeface="Arial"/>
            </a:endParaRPr>
          </a:p>
          <a:p>
            <a:pPr marL="457200" lvl="0" indent="-381000" algn="l" rtl="0">
              <a:spcBef>
                <a:spcPts val="0"/>
              </a:spcBef>
              <a:spcAft>
                <a:spcPts val="0"/>
              </a:spcAft>
              <a:buSzPts val="2400"/>
              <a:buFont typeface="Arial"/>
              <a:buAutoNum type="arabicPeriod"/>
            </a:pPr>
            <a:r>
              <a:rPr lang="en" sz="2400" b="1" dirty="0">
                <a:latin typeface="Arial"/>
                <a:ea typeface="Arial"/>
                <a:cs typeface="Arial"/>
                <a:sym typeface="Arial"/>
              </a:rPr>
              <a:t>Give examples </a:t>
            </a:r>
            <a:r>
              <a:rPr lang="en" sz="2400" dirty="0">
                <a:latin typeface="Arial"/>
                <a:ea typeface="Arial"/>
                <a:cs typeface="Arial"/>
                <a:sym typeface="Arial"/>
              </a:rPr>
              <a:t>of structural competency in the clinic and community</a:t>
            </a:r>
            <a:endParaRPr sz="2400" dirty="0">
              <a:latin typeface="Arial"/>
              <a:ea typeface="Arial"/>
              <a:cs typeface="Arial"/>
              <a:sym typeface="Arial"/>
            </a:endParaRPr>
          </a:p>
          <a:p>
            <a:pPr marL="457200" lvl="0" indent="-381000" algn="l" rtl="0">
              <a:spcBef>
                <a:spcPts val="0"/>
              </a:spcBef>
              <a:spcAft>
                <a:spcPts val="0"/>
              </a:spcAft>
              <a:buSzPts val="2400"/>
              <a:buFont typeface="Arial"/>
              <a:buAutoNum type="arabicPeriod"/>
            </a:pPr>
            <a:r>
              <a:rPr lang="en" sz="2400" b="1" dirty="0">
                <a:latin typeface="Arial"/>
                <a:ea typeface="Arial"/>
                <a:cs typeface="Arial"/>
                <a:sym typeface="Arial"/>
              </a:rPr>
              <a:t>Describe concrete steps </a:t>
            </a:r>
            <a:r>
              <a:rPr lang="en" sz="2400" dirty="0">
                <a:latin typeface="Arial"/>
                <a:ea typeface="Arial"/>
                <a:cs typeface="Arial"/>
                <a:sym typeface="Arial"/>
              </a:rPr>
              <a:t>for increasing structural competency</a:t>
            </a:r>
            <a:endParaRPr sz="2400" dirty="0">
              <a:latin typeface="Arial"/>
              <a:ea typeface="Arial"/>
              <a:cs typeface="Arial"/>
              <a:sym typeface="Arial"/>
            </a:endParaRPr>
          </a:p>
          <a:p>
            <a:pPr marL="457200" lvl="0" indent="-381000" algn="l" rtl="0">
              <a:spcBef>
                <a:spcPts val="0"/>
              </a:spcBef>
              <a:spcAft>
                <a:spcPts val="0"/>
              </a:spcAft>
              <a:buSzPts val="2400"/>
              <a:buFont typeface="Arial"/>
              <a:buAutoNum type="arabicPeriod"/>
            </a:pPr>
            <a:r>
              <a:rPr lang="en" sz="2400" b="1" dirty="0">
                <a:latin typeface="Arial"/>
                <a:ea typeface="Arial"/>
                <a:cs typeface="Arial"/>
                <a:sym typeface="Arial"/>
              </a:rPr>
              <a:t>Apply structural competency </a:t>
            </a:r>
            <a:r>
              <a:rPr lang="en" sz="2400" dirty="0">
                <a:latin typeface="Arial"/>
                <a:ea typeface="Arial"/>
                <a:cs typeface="Arial"/>
                <a:sym typeface="Arial"/>
              </a:rPr>
              <a:t>to clinical cases</a:t>
            </a:r>
            <a:endParaRPr sz="2400" dirty="0">
              <a:latin typeface="Arial"/>
              <a:ea typeface="Arial"/>
              <a:cs typeface="Arial"/>
              <a:sym typeface="Arial"/>
            </a:endParaRPr>
          </a:p>
          <a:p>
            <a:pPr marL="457200" lvl="0" indent="0" algn="l" rtl="0">
              <a:spcBef>
                <a:spcPts val="1600"/>
              </a:spcBef>
              <a:spcAft>
                <a:spcPts val="1600"/>
              </a:spcAft>
              <a:buNone/>
            </a:pPr>
            <a:endParaRPr sz="2400" dirty="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28"/>
        <p:cNvGrpSpPr/>
        <p:nvPr/>
      </p:nvGrpSpPr>
      <p:grpSpPr>
        <a:xfrm>
          <a:off x="0" y="0"/>
          <a:ext cx="0" cy="0"/>
          <a:chOff x="0" y="0"/>
          <a:chExt cx="0" cy="0"/>
        </a:xfrm>
      </p:grpSpPr>
      <p:sp>
        <p:nvSpPr>
          <p:cNvPr id="129" name="Google Shape;129;p25"/>
          <p:cNvSpPr txBox="1">
            <a:spLocks noGrp="1"/>
          </p:cNvSpPr>
          <p:nvPr>
            <p:ph type="title"/>
          </p:nvPr>
        </p:nvSpPr>
        <p:spPr>
          <a:xfrm>
            <a:off x="311700" y="-1217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	</a:t>
            </a:r>
            <a:endParaRPr/>
          </a:p>
        </p:txBody>
      </p:sp>
      <p:sp>
        <p:nvSpPr>
          <p:cNvPr id="130" name="Google Shape;130;p25"/>
          <p:cNvSpPr txBox="1">
            <a:spLocks noGrp="1"/>
          </p:cNvSpPr>
          <p:nvPr>
            <p:ph type="body" idx="1"/>
          </p:nvPr>
        </p:nvSpPr>
        <p:spPr>
          <a:xfrm>
            <a:off x="415925" y="460325"/>
            <a:ext cx="5169900" cy="3397200"/>
          </a:xfrm>
          <a:prstGeom prst="rect">
            <a:avLst/>
          </a:prstGeom>
        </p:spPr>
        <p:txBody>
          <a:bodyPr spcFirstLastPara="1" wrap="square" lIns="91425" tIns="91425" rIns="91425" bIns="91425" anchor="t" anchorCtr="0">
            <a:noAutofit/>
          </a:bodyPr>
          <a:lstStyle/>
          <a:p>
            <a:pPr marL="457200" lvl="0" indent="-311150" algn="l" rtl="0">
              <a:lnSpc>
                <a:spcPct val="100000"/>
              </a:lnSpc>
              <a:spcBef>
                <a:spcPts val="0"/>
              </a:spcBef>
              <a:spcAft>
                <a:spcPts val="0"/>
              </a:spcAft>
              <a:buClr>
                <a:srgbClr val="000000"/>
              </a:buClr>
              <a:buSzPts val="1300"/>
              <a:buFont typeface="Arial"/>
              <a:buAutoNum type="arabicPeriod"/>
            </a:pPr>
            <a:r>
              <a:rPr lang="en" sz="1300" dirty="0">
                <a:solidFill>
                  <a:schemeClr val="tx1"/>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https://www.commonwealthfund.org/publications/fund-reports/2014/jun/mirror-mirror-wall-2014-update-how-us-health-care-syste</a:t>
            </a:r>
            <a:r>
              <a:rPr lang="en" sz="1300" dirty="0">
                <a:solidFill>
                  <a:schemeClr val="tx1"/>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m</a:t>
            </a:r>
            <a:endParaRPr sz="1300" dirty="0">
              <a:solidFill>
                <a:schemeClr val="tx1"/>
              </a:solidFill>
              <a:latin typeface="Arial"/>
              <a:ea typeface="Arial"/>
              <a:cs typeface="Arial"/>
              <a:sym typeface="Arial"/>
            </a:endParaRPr>
          </a:p>
          <a:p>
            <a:pPr marL="457200" lvl="0" indent="-311150" algn="l" rtl="0">
              <a:lnSpc>
                <a:spcPct val="100000"/>
              </a:lnSpc>
              <a:spcBef>
                <a:spcPts val="0"/>
              </a:spcBef>
              <a:spcAft>
                <a:spcPts val="0"/>
              </a:spcAft>
              <a:buClr>
                <a:srgbClr val="000000"/>
              </a:buClr>
              <a:buSzPts val="1300"/>
              <a:buFont typeface="Arial"/>
              <a:buAutoNum type="arabicPeriod"/>
            </a:pPr>
            <a:r>
              <a:rPr lang="en" sz="1300" dirty="0">
                <a:solidFill>
                  <a:schemeClr val="tx1"/>
                </a:solidFill>
                <a:latin typeface="Arial"/>
                <a:ea typeface="Arial"/>
                <a:cs typeface="Arial"/>
                <a:sym typeface="Arial"/>
              </a:rPr>
              <a:t>https://</a:t>
            </a:r>
            <a:r>
              <a:rPr lang="en" sz="1300" dirty="0" err="1">
                <a:solidFill>
                  <a:schemeClr val="tx1"/>
                </a:solidFill>
                <a:latin typeface="Arial"/>
                <a:ea typeface="Arial"/>
                <a:cs typeface="Arial"/>
                <a:sym typeface="Arial"/>
              </a:rPr>
              <a:t>www.visualcapitalist.com</a:t>
            </a:r>
            <a:r>
              <a:rPr lang="en" sz="1300" dirty="0">
                <a:solidFill>
                  <a:schemeClr val="tx1"/>
                </a:solidFill>
                <a:latin typeface="Arial"/>
                <a:ea typeface="Arial"/>
                <a:cs typeface="Arial"/>
                <a:sym typeface="Arial"/>
              </a:rPr>
              <a:t>/u-s-healthcare-system-global-outlier-not-good-way/</a:t>
            </a:r>
            <a:endParaRPr sz="1300" dirty="0">
              <a:solidFill>
                <a:schemeClr val="tx1"/>
              </a:solidFill>
              <a:latin typeface="Arial"/>
              <a:ea typeface="Arial"/>
              <a:cs typeface="Arial"/>
              <a:sym typeface="Arial"/>
            </a:endParaRPr>
          </a:p>
          <a:p>
            <a:pPr marL="457200" lvl="0" indent="-311150" algn="l" rtl="0">
              <a:lnSpc>
                <a:spcPct val="100000"/>
              </a:lnSpc>
              <a:spcBef>
                <a:spcPts val="0"/>
              </a:spcBef>
              <a:spcAft>
                <a:spcPts val="0"/>
              </a:spcAft>
              <a:buClr>
                <a:srgbClr val="000000"/>
              </a:buClr>
              <a:buSzPts val="1300"/>
              <a:buFont typeface="Arial"/>
              <a:buAutoNum type="arabicPeriod"/>
            </a:pPr>
            <a:r>
              <a:rPr lang="en" sz="1300" dirty="0">
                <a:solidFill>
                  <a:schemeClr val="tx1"/>
                </a:solidFill>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https://www.pgpf.org/blog/2019/07/how-does-the-us-healthcare-system-compare-to-other-countries</a:t>
            </a:r>
            <a:endParaRPr sz="1300" dirty="0">
              <a:solidFill>
                <a:schemeClr val="tx1"/>
              </a:solidFill>
              <a:latin typeface="Arial"/>
              <a:ea typeface="Arial"/>
              <a:cs typeface="Arial"/>
              <a:sym typeface="Arial"/>
            </a:endParaRPr>
          </a:p>
          <a:p>
            <a:pPr marL="457200" lvl="0" indent="-311150" algn="l" rtl="0">
              <a:lnSpc>
                <a:spcPct val="100000"/>
              </a:lnSpc>
              <a:spcBef>
                <a:spcPts val="0"/>
              </a:spcBef>
              <a:spcAft>
                <a:spcPts val="0"/>
              </a:spcAft>
              <a:buClr>
                <a:srgbClr val="000000"/>
              </a:buClr>
              <a:buSzPts val="1300"/>
              <a:buFont typeface="Arial"/>
              <a:buAutoNum type="arabicPeriod"/>
            </a:pPr>
            <a:r>
              <a:rPr lang="en" sz="1300" dirty="0">
                <a:solidFill>
                  <a:schemeClr val="tx1"/>
                </a:solidFill>
                <a:uFill>
                  <a:noFill/>
                </a:uFill>
                <a:latin typeface="Arial"/>
                <a:ea typeface="Arial"/>
                <a:cs typeface="Arial"/>
                <a:sym typeface="Arial"/>
                <a:hlinkClick r:id="rId6">
                  <a:extLst>
                    <a:ext uri="{A12FA001-AC4F-418D-AE19-62706E023703}">
                      <ahyp:hlinkClr xmlns:ahyp="http://schemas.microsoft.com/office/drawing/2018/hyperlinkcolor" val="tx"/>
                    </a:ext>
                  </a:extLst>
                </a:hlinkClick>
              </a:rPr>
              <a:t>https://www.apha.org/topics-and-issues/health-rankings</a:t>
            </a:r>
            <a:endParaRPr sz="1300" dirty="0">
              <a:solidFill>
                <a:schemeClr val="tx1"/>
              </a:solidFill>
              <a:latin typeface="Arial"/>
              <a:ea typeface="Arial"/>
              <a:cs typeface="Arial"/>
              <a:sym typeface="Arial"/>
            </a:endParaRPr>
          </a:p>
          <a:p>
            <a:pPr marL="457200" lvl="0" indent="-311150" algn="l" rtl="0">
              <a:lnSpc>
                <a:spcPct val="100000"/>
              </a:lnSpc>
              <a:spcBef>
                <a:spcPts val="0"/>
              </a:spcBef>
              <a:spcAft>
                <a:spcPts val="0"/>
              </a:spcAft>
              <a:buClr>
                <a:srgbClr val="000000"/>
              </a:buClr>
              <a:buSzPts val="1300"/>
              <a:buFont typeface="Arial"/>
              <a:buAutoNum type="arabicPeriod"/>
            </a:pPr>
            <a:r>
              <a:rPr lang="en" sz="1300" dirty="0">
                <a:solidFill>
                  <a:schemeClr val="tx1"/>
                </a:solidFill>
                <a:latin typeface="Arial"/>
                <a:ea typeface="Arial"/>
                <a:cs typeface="Arial"/>
                <a:sym typeface="Arial"/>
              </a:rPr>
              <a:t>https://</a:t>
            </a:r>
            <a:r>
              <a:rPr lang="en" sz="1300" dirty="0" err="1">
                <a:solidFill>
                  <a:schemeClr val="tx1"/>
                </a:solidFill>
                <a:latin typeface="Arial"/>
                <a:ea typeface="Arial"/>
                <a:cs typeface="Arial"/>
                <a:sym typeface="Arial"/>
              </a:rPr>
              <a:t>www.ncsl.org</a:t>
            </a:r>
            <a:r>
              <a:rPr lang="en" sz="1300" dirty="0">
                <a:solidFill>
                  <a:schemeClr val="tx1"/>
                </a:solidFill>
                <a:latin typeface="Arial"/>
                <a:ea typeface="Arial"/>
                <a:cs typeface="Arial"/>
                <a:sym typeface="Arial"/>
              </a:rPr>
              <a:t>/Portals/1/</a:t>
            </a:r>
            <a:r>
              <a:rPr lang="en" sz="1300" dirty="0" err="1">
                <a:solidFill>
                  <a:schemeClr val="tx1"/>
                </a:solidFill>
                <a:latin typeface="Arial"/>
                <a:ea typeface="Arial"/>
                <a:cs typeface="Arial"/>
                <a:sym typeface="Arial"/>
              </a:rPr>
              <a:t>HTML_LargeReports</a:t>
            </a:r>
            <a:r>
              <a:rPr lang="en" sz="1300" dirty="0">
                <a:solidFill>
                  <a:schemeClr val="tx1"/>
                </a:solidFill>
                <a:latin typeface="Arial"/>
                <a:ea typeface="Arial"/>
                <a:cs typeface="Arial"/>
                <a:sym typeface="Arial"/>
              </a:rPr>
              <a:t>/HealthDisparity_1.htm</a:t>
            </a:r>
            <a:endParaRPr sz="1300" dirty="0">
              <a:solidFill>
                <a:schemeClr val="tx1"/>
              </a:solidFill>
              <a:latin typeface="Arial"/>
              <a:ea typeface="Arial"/>
              <a:cs typeface="Arial"/>
              <a:sym typeface="Arial"/>
            </a:endParaRPr>
          </a:p>
          <a:p>
            <a:pPr marL="457200" lvl="0" indent="-311150" algn="l" rtl="0">
              <a:lnSpc>
                <a:spcPct val="100000"/>
              </a:lnSpc>
              <a:spcBef>
                <a:spcPts val="0"/>
              </a:spcBef>
              <a:spcAft>
                <a:spcPts val="0"/>
              </a:spcAft>
              <a:buClr>
                <a:srgbClr val="000000"/>
              </a:buClr>
              <a:buSzPts val="1300"/>
              <a:buFont typeface="Arial"/>
              <a:buAutoNum type="arabicPeriod"/>
            </a:pPr>
            <a:r>
              <a:rPr lang="en" sz="1300" dirty="0" err="1">
                <a:solidFill>
                  <a:schemeClr val="tx1"/>
                </a:solidFill>
                <a:latin typeface="Arial"/>
                <a:ea typeface="Arial"/>
                <a:cs typeface="Arial"/>
                <a:sym typeface="Arial"/>
              </a:rPr>
              <a:t>Metzl</a:t>
            </a:r>
            <a:r>
              <a:rPr lang="en" sz="1300" dirty="0">
                <a:solidFill>
                  <a:schemeClr val="tx1"/>
                </a:solidFill>
                <a:latin typeface="Arial"/>
                <a:ea typeface="Arial"/>
                <a:cs typeface="Arial"/>
                <a:sym typeface="Arial"/>
              </a:rPr>
              <a:t> JM, Hansen H. </a:t>
            </a:r>
            <a:r>
              <a:rPr lang="en" sz="1300" dirty="0">
                <a:solidFill>
                  <a:schemeClr val="tx1"/>
                </a:solidFill>
                <a:uFill>
                  <a:noFill/>
                </a:uFill>
                <a:latin typeface="Arial"/>
                <a:ea typeface="Arial"/>
                <a:cs typeface="Arial"/>
                <a:sym typeface="Arial"/>
                <a:hlinkClick r:id="rId7">
                  <a:extLst>
                    <a:ext uri="{A12FA001-AC4F-418D-AE19-62706E023703}">
                      <ahyp:hlinkClr xmlns:ahyp="http://schemas.microsoft.com/office/drawing/2018/hyperlinkcolor" val="tx"/>
                    </a:ext>
                  </a:extLst>
                </a:hlinkClick>
              </a:rPr>
              <a:t>Structural competency: theorizing a new medical engagement with stigma and inequality. </a:t>
            </a:r>
            <a:r>
              <a:rPr lang="en" sz="1300" dirty="0">
                <a:solidFill>
                  <a:schemeClr val="tx1"/>
                </a:solidFill>
                <a:latin typeface="Arial"/>
                <a:ea typeface="Arial"/>
                <a:cs typeface="Arial"/>
                <a:sym typeface="Arial"/>
              </a:rPr>
              <a:t>Soc Sci Med. 2014 Feb;103:126-133. </a:t>
            </a:r>
            <a:r>
              <a:rPr lang="en" sz="1300" dirty="0" err="1">
                <a:solidFill>
                  <a:schemeClr val="tx1"/>
                </a:solidFill>
                <a:latin typeface="Arial"/>
                <a:ea typeface="Arial"/>
                <a:cs typeface="Arial"/>
                <a:sym typeface="Arial"/>
              </a:rPr>
              <a:t>doi</a:t>
            </a:r>
            <a:r>
              <a:rPr lang="en" sz="1300" dirty="0">
                <a:solidFill>
                  <a:schemeClr val="tx1"/>
                </a:solidFill>
                <a:latin typeface="Arial"/>
                <a:ea typeface="Arial"/>
                <a:cs typeface="Arial"/>
                <a:sym typeface="Arial"/>
              </a:rPr>
              <a:t>: 10.1016/j.socscimed.2013.06.032. Review. PubMed PMID: 24507917; PubMed Central PMCID: PMC4269606.</a:t>
            </a:r>
            <a:endParaRPr sz="1300" dirty="0">
              <a:solidFill>
                <a:schemeClr val="tx1"/>
              </a:solidFill>
              <a:latin typeface="Arial"/>
              <a:ea typeface="Arial"/>
              <a:cs typeface="Arial"/>
              <a:sym typeface="Arial"/>
            </a:endParaRPr>
          </a:p>
          <a:p>
            <a:pPr marL="457200" lvl="0" indent="-311150" algn="l" rtl="0">
              <a:lnSpc>
                <a:spcPct val="100000"/>
              </a:lnSpc>
              <a:spcBef>
                <a:spcPts val="0"/>
              </a:spcBef>
              <a:spcAft>
                <a:spcPts val="0"/>
              </a:spcAft>
              <a:buClr>
                <a:srgbClr val="000000"/>
              </a:buClr>
              <a:buSzPts val="1300"/>
              <a:buFont typeface="Arial"/>
              <a:buAutoNum type="arabicPeriod"/>
            </a:pPr>
            <a:r>
              <a:rPr lang="en" sz="1300" dirty="0" err="1">
                <a:solidFill>
                  <a:schemeClr val="tx1"/>
                </a:solidFill>
                <a:latin typeface="Arial"/>
                <a:ea typeface="Arial"/>
                <a:cs typeface="Arial"/>
                <a:sym typeface="Arial"/>
              </a:rPr>
              <a:t>Metzl</a:t>
            </a:r>
            <a:r>
              <a:rPr lang="en" sz="1300" dirty="0">
                <a:solidFill>
                  <a:schemeClr val="tx1"/>
                </a:solidFill>
                <a:latin typeface="Arial"/>
                <a:ea typeface="Arial"/>
                <a:cs typeface="Arial"/>
                <a:sym typeface="Arial"/>
              </a:rPr>
              <a:t> JM, Roberts DE. </a:t>
            </a:r>
            <a:r>
              <a:rPr lang="en" sz="1300" dirty="0">
                <a:solidFill>
                  <a:schemeClr val="tx1"/>
                </a:solidFill>
                <a:uFill>
                  <a:noFill/>
                </a:uFill>
                <a:latin typeface="Arial"/>
                <a:ea typeface="Arial"/>
                <a:cs typeface="Arial"/>
                <a:sym typeface="Arial"/>
                <a:hlinkClick r:id="rId8">
                  <a:extLst>
                    <a:ext uri="{A12FA001-AC4F-418D-AE19-62706E023703}">
                      <ahyp:hlinkClr xmlns:ahyp="http://schemas.microsoft.com/office/drawing/2018/hyperlinkcolor" val="tx"/>
                    </a:ext>
                  </a:extLst>
                </a:hlinkClick>
              </a:rPr>
              <a:t>Structural competency meets structural racism: race, politics, and the structure of medical knowledge. </a:t>
            </a:r>
            <a:r>
              <a:rPr lang="en" sz="1300" dirty="0">
                <a:solidFill>
                  <a:schemeClr val="tx1"/>
                </a:solidFill>
                <a:latin typeface="Arial"/>
                <a:ea typeface="Arial"/>
                <a:cs typeface="Arial"/>
                <a:sym typeface="Arial"/>
              </a:rPr>
              <a:t>Virtual Mentor. 2014 Sep 1;16(9):674-90. </a:t>
            </a:r>
            <a:r>
              <a:rPr lang="en" sz="1300" dirty="0" err="1">
                <a:solidFill>
                  <a:schemeClr val="tx1"/>
                </a:solidFill>
                <a:latin typeface="Arial"/>
                <a:ea typeface="Arial"/>
                <a:cs typeface="Arial"/>
                <a:sym typeface="Arial"/>
              </a:rPr>
              <a:t>doi</a:t>
            </a:r>
            <a:r>
              <a:rPr lang="en" sz="1300" dirty="0">
                <a:solidFill>
                  <a:schemeClr val="tx1"/>
                </a:solidFill>
                <a:latin typeface="Arial"/>
                <a:ea typeface="Arial"/>
                <a:cs typeface="Arial"/>
                <a:sym typeface="Arial"/>
              </a:rPr>
              <a:t>: 10.1001/virtualmentor.2014.16.09.spec1-1409. PubMed PMID: 25216304.</a:t>
            </a:r>
            <a:endParaRPr sz="1300" dirty="0">
              <a:solidFill>
                <a:schemeClr val="tx1"/>
              </a:solidFill>
              <a:latin typeface="Arial"/>
              <a:ea typeface="Arial"/>
              <a:cs typeface="Arial"/>
              <a:sym typeface="Arial"/>
            </a:endParaRPr>
          </a:p>
          <a:p>
            <a:pPr marL="457200" lvl="0" indent="-311150" algn="l" rtl="0">
              <a:lnSpc>
                <a:spcPct val="100000"/>
              </a:lnSpc>
              <a:spcBef>
                <a:spcPts val="0"/>
              </a:spcBef>
              <a:spcAft>
                <a:spcPts val="0"/>
              </a:spcAft>
              <a:buClr>
                <a:srgbClr val="000000"/>
              </a:buClr>
              <a:buSzPts val="1300"/>
              <a:buFont typeface="Arial"/>
              <a:buAutoNum type="arabicPeriod"/>
            </a:pPr>
            <a:r>
              <a:rPr lang="en" sz="1300" dirty="0">
                <a:solidFill>
                  <a:schemeClr val="tx1"/>
                </a:solidFill>
                <a:uFill>
                  <a:noFill/>
                </a:uFill>
                <a:latin typeface="Arial"/>
                <a:ea typeface="Arial"/>
                <a:cs typeface="Arial"/>
                <a:sym typeface="Arial"/>
                <a:hlinkClick r:id="rId9">
                  <a:extLst>
                    <a:ext uri="{A12FA001-AC4F-418D-AE19-62706E023703}">
                      <ahyp:hlinkClr xmlns:ahyp="http://schemas.microsoft.com/office/drawing/2018/hyperlinkcolor" val="tx"/>
                    </a:ext>
                  </a:extLst>
                </a:hlinkClick>
              </a:rPr>
              <a:t>https://www.youtube.com/watch?v=7t-NbF77ceM</a:t>
            </a:r>
            <a:endParaRPr sz="1300" dirty="0">
              <a:solidFill>
                <a:schemeClr val="tx1"/>
              </a:solidFill>
              <a:latin typeface="Arial"/>
              <a:ea typeface="Arial"/>
              <a:cs typeface="Arial"/>
              <a:sym typeface="Arial"/>
            </a:endParaRPr>
          </a:p>
          <a:p>
            <a:pPr marL="457200" lvl="0" indent="-311150" algn="l" rtl="0">
              <a:lnSpc>
                <a:spcPct val="100000"/>
              </a:lnSpc>
              <a:spcBef>
                <a:spcPts val="0"/>
              </a:spcBef>
              <a:spcAft>
                <a:spcPts val="1600"/>
              </a:spcAft>
              <a:buClr>
                <a:srgbClr val="000000"/>
              </a:buClr>
              <a:buSzPts val="1300"/>
              <a:buFont typeface="Arial"/>
              <a:buAutoNum type="arabicPeriod"/>
            </a:pPr>
            <a:r>
              <a:rPr lang="en" sz="1300" dirty="0">
                <a:solidFill>
                  <a:schemeClr val="tx1"/>
                </a:solidFill>
                <a:uFill>
                  <a:noFill/>
                </a:uFill>
                <a:latin typeface="Arial"/>
                <a:ea typeface="Arial"/>
                <a:cs typeface="Arial"/>
                <a:sym typeface="Arial"/>
                <a:hlinkClick r:id="rId10">
                  <a:extLst>
                    <a:ext uri="{A12FA001-AC4F-418D-AE19-62706E023703}">
                      <ahyp:hlinkClr xmlns:ahyp="http://schemas.microsoft.com/office/drawing/2018/hyperlinkcolor" val="tx"/>
                    </a:ext>
                  </a:extLst>
                </a:hlinkClick>
              </a:rPr>
              <a:t>https://www.youtube.com/watch?v=1I2DvG_ocHg</a:t>
            </a:r>
            <a:endParaRPr sz="1300" dirty="0">
              <a:solidFill>
                <a:schemeClr val="tx1"/>
              </a:solidFill>
              <a:latin typeface="Arial"/>
              <a:ea typeface="Arial"/>
              <a:cs typeface="Arial"/>
              <a:sym typeface="Arial"/>
            </a:endParaRPr>
          </a:p>
        </p:txBody>
      </p:sp>
      <p:pic>
        <p:nvPicPr>
          <p:cNvPr id="131" name="Google Shape;131;p25"/>
          <p:cNvPicPr preferRelativeResize="0"/>
          <p:nvPr/>
        </p:nvPicPr>
        <p:blipFill>
          <a:blip r:embed="rId11">
            <a:alphaModFix/>
          </a:blip>
          <a:stretch>
            <a:fillRect/>
          </a:stretch>
        </p:blipFill>
        <p:spPr>
          <a:xfrm>
            <a:off x="5826775" y="194375"/>
            <a:ext cx="3005525" cy="466162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35"/>
        <p:cNvGrpSpPr/>
        <p:nvPr/>
      </p:nvGrpSpPr>
      <p:grpSpPr>
        <a:xfrm>
          <a:off x="0" y="0"/>
          <a:ext cx="0" cy="0"/>
          <a:chOff x="0" y="0"/>
          <a:chExt cx="0" cy="0"/>
        </a:xfrm>
      </p:grpSpPr>
      <p:pic>
        <p:nvPicPr>
          <p:cNvPr id="136" name="Google Shape;136;p26"/>
          <p:cNvPicPr preferRelativeResize="0"/>
          <p:nvPr/>
        </p:nvPicPr>
        <p:blipFill>
          <a:blip r:embed="rId3">
            <a:alphaModFix/>
          </a:blip>
          <a:stretch>
            <a:fillRect/>
          </a:stretch>
        </p:blipFill>
        <p:spPr>
          <a:xfrm>
            <a:off x="152400" y="152400"/>
            <a:ext cx="8839200" cy="469018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40"/>
        <p:cNvGrpSpPr/>
        <p:nvPr/>
      </p:nvGrpSpPr>
      <p:grpSpPr>
        <a:xfrm>
          <a:off x="0" y="0"/>
          <a:ext cx="0" cy="0"/>
          <a:chOff x="0" y="0"/>
          <a:chExt cx="0" cy="0"/>
        </a:xfrm>
      </p:grpSpPr>
      <p:sp>
        <p:nvSpPr>
          <p:cNvPr id="141" name="Google Shape;141;p27"/>
          <p:cNvSpPr txBox="1">
            <a:spLocks noGrp="1"/>
          </p:cNvSpPr>
          <p:nvPr>
            <p:ph type="title"/>
          </p:nvPr>
        </p:nvSpPr>
        <p:spPr>
          <a:xfrm>
            <a:off x="311700" y="64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 you for your attention!</a:t>
            </a:r>
            <a:endParaRPr/>
          </a:p>
        </p:txBody>
      </p:sp>
      <p:sp>
        <p:nvSpPr>
          <p:cNvPr id="142" name="Google Shape;142;p27"/>
          <p:cNvSpPr txBox="1">
            <a:spLocks noGrp="1"/>
          </p:cNvSpPr>
          <p:nvPr>
            <p:ph type="body" idx="1"/>
          </p:nvPr>
        </p:nvSpPr>
        <p:spPr>
          <a:xfrm>
            <a:off x="83100" y="123363"/>
            <a:ext cx="8520600" cy="339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a:p>
          <a:p>
            <a:pPr marL="457200" lvl="0" indent="-342900" algn="l" rtl="0">
              <a:lnSpc>
                <a:spcPct val="150000"/>
              </a:lnSpc>
              <a:spcBef>
                <a:spcPts val="1600"/>
              </a:spcBef>
              <a:spcAft>
                <a:spcPts val="0"/>
              </a:spcAft>
              <a:buSzPts val="1800"/>
              <a:buChar char="●"/>
            </a:pPr>
            <a:r>
              <a:rPr lang="en">
                <a:latin typeface="Arial"/>
                <a:ea typeface="Arial"/>
                <a:cs typeface="Arial"/>
                <a:sym typeface="Arial"/>
              </a:rPr>
              <a:t>        </a:t>
            </a:r>
            <a:r>
              <a:rPr lang="en" b="1">
                <a:latin typeface="Arial"/>
                <a:ea typeface="Arial"/>
                <a:cs typeface="Arial"/>
                <a:sym typeface="Arial"/>
              </a:rPr>
              <a:t>@ryan_huerto</a:t>
            </a:r>
            <a:endParaRPr b="1">
              <a:latin typeface="Arial"/>
              <a:ea typeface="Arial"/>
              <a:cs typeface="Arial"/>
              <a:sym typeface="Arial"/>
            </a:endParaRPr>
          </a:p>
          <a:p>
            <a:pPr marL="457200" lvl="0" indent="-342900" algn="l" rtl="0">
              <a:lnSpc>
                <a:spcPct val="150000"/>
              </a:lnSpc>
              <a:spcBef>
                <a:spcPts val="0"/>
              </a:spcBef>
              <a:spcAft>
                <a:spcPts val="0"/>
              </a:spcAft>
              <a:buSzPts val="1800"/>
              <a:buChar char="●"/>
            </a:pPr>
            <a:r>
              <a:rPr lang="en">
                <a:latin typeface="Arial"/>
                <a:ea typeface="Arial"/>
                <a:cs typeface="Arial"/>
                <a:sym typeface="Arial"/>
              </a:rPr>
              <a:t>Visit </a:t>
            </a:r>
            <a:r>
              <a:rPr lang="en" b="1">
                <a:latin typeface="Arial"/>
                <a:ea typeface="Arial"/>
                <a:cs typeface="Arial"/>
                <a:sym typeface="Arial"/>
              </a:rPr>
              <a:t>melanininmedicine.org</a:t>
            </a:r>
            <a:r>
              <a:rPr lang="en">
                <a:latin typeface="Arial"/>
                <a:ea typeface="Arial"/>
                <a:cs typeface="Arial"/>
                <a:sym typeface="Arial"/>
              </a:rPr>
              <a:t> for additional content on health-equity.</a:t>
            </a:r>
            <a:endParaRPr>
              <a:latin typeface="Arial"/>
              <a:ea typeface="Arial"/>
              <a:cs typeface="Arial"/>
              <a:sym typeface="Arial"/>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457200" lvl="0" indent="0" algn="l" rtl="0">
              <a:spcBef>
                <a:spcPts val="1600"/>
              </a:spcBef>
              <a:spcAft>
                <a:spcPts val="1600"/>
              </a:spcAft>
              <a:buNone/>
            </a:pPr>
            <a:endParaRPr/>
          </a:p>
        </p:txBody>
      </p:sp>
      <p:pic>
        <p:nvPicPr>
          <p:cNvPr id="143" name="Google Shape;143;p27"/>
          <p:cNvPicPr preferRelativeResize="0"/>
          <p:nvPr/>
        </p:nvPicPr>
        <p:blipFill>
          <a:blip r:embed="rId3">
            <a:alphaModFix/>
          </a:blip>
          <a:stretch>
            <a:fillRect/>
          </a:stretch>
        </p:blipFill>
        <p:spPr>
          <a:xfrm>
            <a:off x="602825" y="775921"/>
            <a:ext cx="480825" cy="425350"/>
          </a:xfrm>
          <a:prstGeom prst="rect">
            <a:avLst/>
          </a:prstGeom>
          <a:noFill/>
          <a:ln>
            <a:noFill/>
          </a:ln>
        </p:spPr>
      </p:pic>
      <p:pic>
        <p:nvPicPr>
          <p:cNvPr id="144" name="Google Shape;144;p27"/>
          <p:cNvPicPr preferRelativeResize="0"/>
          <p:nvPr/>
        </p:nvPicPr>
        <p:blipFill>
          <a:blip r:embed="rId4">
            <a:alphaModFix/>
          </a:blip>
          <a:stretch>
            <a:fillRect/>
          </a:stretch>
        </p:blipFill>
        <p:spPr>
          <a:xfrm>
            <a:off x="1792150" y="1962150"/>
            <a:ext cx="5162151" cy="2551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70"/>
        <p:cNvGrpSpPr/>
        <p:nvPr/>
      </p:nvGrpSpPr>
      <p:grpSpPr>
        <a:xfrm>
          <a:off x="0" y="0"/>
          <a:ext cx="0" cy="0"/>
          <a:chOff x="0" y="0"/>
          <a:chExt cx="0" cy="0"/>
        </a:xfrm>
      </p:grpSpPr>
      <p:pic>
        <p:nvPicPr>
          <p:cNvPr id="71" name="Google Shape;71;p15"/>
          <p:cNvPicPr preferRelativeResize="0"/>
          <p:nvPr/>
        </p:nvPicPr>
        <p:blipFill>
          <a:blip r:embed="rId3">
            <a:alphaModFix/>
          </a:blip>
          <a:stretch>
            <a:fillRect/>
          </a:stretch>
        </p:blipFill>
        <p:spPr>
          <a:xfrm>
            <a:off x="2435550" y="29500"/>
            <a:ext cx="4326850" cy="49628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75"/>
        <p:cNvGrpSpPr/>
        <p:nvPr/>
      </p:nvGrpSpPr>
      <p:grpSpPr>
        <a:xfrm>
          <a:off x="0" y="0"/>
          <a:ext cx="0" cy="0"/>
          <a:chOff x="0" y="0"/>
          <a:chExt cx="0" cy="0"/>
        </a:xfrm>
      </p:grpSpPr>
      <p:sp>
        <p:nvSpPr>
          <p:cNvPr id="76" name="Google Shape;76;p16"/>
          <p:cNvSpPr txBox="1"/>
          <p:nvPr/>
        </p:nvSpPr>
        <p:spPr>
          <a:xfrm>
            <a:off x="205600" y="140175"/>
            <a:ext cx="8885100" cy="79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Old Standard TT"/>
                <a:ea typeface="Old Standard TT"/>
                <a:cs typeface="Old Standard TT"/>
                <a:sym typeface="Old Standard TT"/>
              </a:rPr>
              <a:t>Major Contributors to U.S. Morbidity and Mortality</a:t>
            </a:r>
            <a:endParaRPr sz="3000">
              <a:latin typeface="Old Standard TT"/>
              <a:ea typeface="Old Standard TT"/>
              <a:cs typeface="Old Standard TT"/>
              <a:sym typeface="Old Standard TT"/>
            </a:endParaRPr>
          </a:p>
        </p:txBody>
      </p:sp>
      <p:sp>
        <p:nvSpPr>
          <p:cNvPr id="77" name="Google Shape;77;p16"/>
          <p:cNvSpPr txBox="1"/>
          <p:nvPr/>
        </p:nvSpPr>
        <p:spPr>
          <a:xfrm>
            <a:off x="459771" y="856997"/>
            <a:ext cx="8885100" cy="38280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dirty="0"/>
              <a:t>Poor birth outcomes</a:t>
            </a:r>
            <a:endParaRPr sz="2400" dirty="0"/>
          </a:p>
          <a:p>
            <a:pPr marL="457200" lvl="0" indent="-381000" algn="l" rtl="0">
              <a:spcBef>
                <a:spcPts val="0"/>
              </a:spcBef>
              <a:spcAft>
                <a:spcPts val="0"/>
              </a:spcAft>
              <a:buSzPts val="2400"/>
              <a:buChar char="●"/>
            </a:pPr>
            <a:r>
              <a:rPr lang="en" sz="2400" dirty="0"/>
              <a:t>Injuries and homicides</a:t>
            </a:r>
            <a:endParaRPr sz="2400" dirty="0"/>
          </a:p>
          <a:p>
            <a:pPr marL="457200" lvl="0" indent="-381000" algn="l" rtl="0">
              <a:spcBef>
                <a:spcPts val="0"/>
              </a:spcBef>
              <a:spcAft>
                <a:spcPts val="0"/>
              </a:spcAft>
              <a:buSzPts val="2400"/>
              <a:buChar char="●"/>
            </a:pPr>
            <a:r>
              <a:rPr lang="en" sz="2400" dirty="0"/>
              <a:t>Heart disease</a:t>
            </a:r>
            <a:endParaRPr sz="2400" dirty="0"/>
          </a:p>
          <a:p>
            <a:pPr marL="457200" lvl="0" indent="-381000" algn="l" rtl="0">
              <a:spcBef>
                <a:spcPts val="0"/>
              </a:spcBef>
              <a:spcAft>
                <a:spcPts val="0"/>
              </a:spcAft>
              <a:buSzPts val="2400"/>
              <a:buChar char="●"/>
            </a:pPr>
            <a:r>
              <a:rPr lang="en" sz="2400" dirty="0"/>
              <a:t>Diabetes</a:t>
            </a:r>
            <a:endParaRPr sz="2400" dirty="0"/>
          </a:p>
          <a:p>
            <a:pPr marL="457200" lvl="0" indent="-381000" algn="l" rtl="0">
              <a:spcBef>
                <a:spcPts val="0"/>
              </a:spcBef>
              <a:spcAft>
                <a:spcPts val="0"/>
              </a:spcAft>
              <a:buSzPts val="2400"/>
              <a:buChar char="●"/>
            </a:pPr>
            <a:r>
              <a:rPr lang="en" sz="2400" dirty="0"/>
              <a:t>Chronic lung disease</a:t>
            </a:r>
            <a:endParaRPr sz="2400" dirty="0"/>
          </a:p>
          <a:p>
            <a:pPr marL="457200" lvl="0" indent="-381000" algn="l" rtl="0">
              <a:spcBef>
                <a:spcPts val="0"/>
              </a:spcBef>
              <a:spcAft>
                <a:spcPts val="0"/>
              </a:spcAft>
              <a:buSzPts val="2400"/>
              <a:buChar char="●"/>
            </a:pPr>
            <a:r>
              <a:rPr lang="en" sz="2400" dirty="0"/>
              <a:t>Disability</a:t>
            </a:r>
            <a:endParaRPr sz="2400" dirty="0"/>
          </a:p>
          <a:p>
            <a:pPr marL="457200" lvl="0" indent="-381000" algn="l" rtl="0">
              <a:spcBef>
                <a:spcPts val="0"/>
              </a:spcBef>
              <a:spcAft>
                <a:spcPts val="0"/>
              </a:spcAft>
              <a:buSzPts val="2400"/>
              <a:buChar char="●"/>
            </a:pPr>
            <a:r>
              <a:rPr lang="en" sz="2400" dirty="0"/>
              <a:t>Adolescent pregnancy</a:t>
            </a:r>
            <a:endParaRPr sz="2400" dirty="0"/>
          </a:p>
          <a:p>
            <a:pPr marL="457200" lvl="0" indent="-381000" algn="l" rtl="0">
              <a:spcBef>
                <a:spcPts val="0"/>
              </a:spcBef>
              <a:spcAft>
                <a:spcPts val="0"/>
              </a:spcAft>
              <a:buSzPts val="2400"/>
              <a:buChar char="●"/>
            </a:pPr>
            <a:r>
              <a:rPr lang="en" sz="2400" dirty="0"/>
              <a:t>HIV and AIDS</a:t>
            </a:r>
            <a:endParaRPr sz="2400" dirty="0"/>
          </a:p>
          <a:p>
            <a:pPr marL="457200" lvl="0" indent="-381000" algn="l" rtl="0">
              <a:spcBef>
                <a:spcPts val="0"/>
              </a:spcBef>
              <a:spcAft>
                <a:spcPts val="0"/>
              </a:spcAft>
              <a:buSzPts val="2400"/>
              <a:buChar char="●"/>
            </a:pPr>
            <a:r>
              <a:rPr lang="en" sz="2400" dirty="0"/>
              <a:t>Drug-related death </a:t>
            </a:r>
            <a:endParaRPr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81"/>
        <p:cNvGrpSpPr/>
        <p:nvPr/>
      </p:nvGrpSpPr>
      <p:grpSpPr>
        <a:xfrm>
          <a:off x="0" y="0"/>
          <a:ext cx="0" cy="0"/>
          <a:chOff x="0" y="0"/>
          <a:chExt cx="0" cy="0"/>
        </a:xfrm>
      </p:grpSpPr>
      <p:pic>
        <p:nvPicPr>
          <p:cNvPr id="82" name="Google Shape;82;p17"/>
          <p:cNvPicPr preferRelativeResize="0"/>
          <p:nvPr/>
        </p:nvPicPr>
        <p:blipFill>
          <a:blip r:embed="rId3">
            <a:alphaModFix/>
          </a:blip>
          <a:stretch>
            <a:fillRect/>
          </a:stretch>
        </p:blipFill>
        <p:spPr>
          <a:xfrm>
            <a:off x="152400" y="533400"/>
            <a:ext cx="8839201" cy="4007104"/>
          </a:xfrm>
          <a:prstGeom prst="rect">
            <a:avLst/>
          </a:prstGeom>
          <a:noFill/>
          <a:ln>
            <a:noFill/>
          </a:ln>
        </p:spPr>
      </p:pic>
      <p:sp>
        <p:nvSpPr>
          <p:cNvPr id="83" name="Google Shape;83;p17"/>
          <p:cNvSpPr/>
          <p:nvPr/>
        </p:nvSpPr>
        <p:spPr>
          <a:xfrm>
            <a:off x="3139750" y="861134"/>
            <a:ext cx="3652200" cy="3541916"/>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87"/>
        <p:cNvGrpSpPr/>
        <p:nvPr/>
      </p:nvGrpSpPr>
      <p:grpSpPr>
        <a:xfrm>
          <a:off x="0" y="0"/>
          <a:ext cx="0" cy="0"/>
          <a:chOff x="0" y="0"/>
          <a:chExt cx="0" cy="0"/>
        </a:xfrm>
      </p:grpSpPr>
      <p:pic>
        <p:nvPicPr>
          <p:cNvPr id="88" name="Google Shape;88;p18"/>
          <p:cNvPicPr preferRelativeResize="0"/>
          <p:nvPr/>
        </p:nvPicPr>
        <p:blipFill>
          <a:blip r:embed="rId3">
            <a:alphaModFix/>
          </a:blip>
          <a:stretch>
            <a:fillRect/>
          </a:stretch>
        </p:blipFill>
        <p:spPr>
          <a:xfrm>
            <a:off x="152400" y="533400"/>
            <a:ext cx="8839201" cy="400710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7063E4-87CE-D241-BC19-3E397E9D7474}"/>
              </a:ext>
            </a:extLst>
          </p:cNvPr>
          <p:cNvSpPr>
            <a:spLocks noGrp="1"/>
          </p:cNvSpPr>
          <p:nvPr>
            <p:ph type="body" idx="1"/>
          </p:nvPr>
        </p:nvSpPr>
        <p:spPr>
          <a:xfrm>
            <a:off x="0" y="363522"/>
            <a:ext cx="5826775" cy="4123418"/>
          </a:xfrm>
        </p:spPr>
        <p:txBody>
          <a:bodyPr/>
          <a:lstStyle/>
          <a:p>
            <a:pPr marL="114300" indent="0">
              <a:buNone/>
            </a:pPr>
            <a:endParaRPr lang="en-US" sz="2400" dirty="0"/>
          </a:p>
          <a:p>
            <a:endParaRPr lang="en-US" dirty="0"/>
          </a:p>
        </p:txBody>
      </p:sp>
      <p:pic>
        <p:nvPicPr>
          <p:cNvPr id="4" name="Google Shape;131;p25">
            <a:extLst>
              <a:ext uri="{FF2B5EF4-FFF2-40B4-BE49-F238E27FC236}">
                <a16:creationId xmlns:a16="http://schemas.microsoft.com/office/drawing/2014/main" id="{944200ED-AD7D-B745-B7C2-8099E8430505}"/>
              </a:ext>
            </a:extLst>
          </p:cNvPr>
          <p:cNvPicPr preferRelativeResize="0"/>
          <p:nvPr/>
        </p:nvPicPr>
        <p:blipFill>
          <a:blip r:embed="rId2">
            <a:alphaModFix/>
          </a:blip>
          <a:stretch>
            <a:fillRect/>
          </a:stretch>
        </p:blipFill>
        <p:spPr>
          <a:xfrm>
            <a:off x="6071740" y="194375"/>
            <a:ext cx="3005525" cy="4661624"/>
          </a:xfrm>
          <a:prstGeom prst="rect">
            <a:avLst/>
          </a:prstGeom>
          <a:noFill/>
          <a:ln>
            <a:noFill/>
          </a:ln>
        </p:spPr>
      </p:pic>
      <p:sp>
        <p:nvSpPr>
          <p:cNvPr id="2" name="TextBox 1">
            <a:extLst>
              <a:ext uri="{FF2B5EF4-FFF2-40B4-BE49-F238E27FC236}">
                <a16:creationId xmlns:a16="http://schemas.microsoft.com/office/drawing/2014/main" id="{974A904D-C2D1-A946-9C46-85815F48C22A}"/>
              </a:ext>
            </a:extLst>
          </p:cNvPr>
          <p:cNvSpPr txBox="1"/>
          <p:nvPr/>
        </p:nvSpPr>
        <p:spPr>
          <a:xfrm>
            <a:off x="200335" y="194375"/>
            <a:ext cx="5743852" cy="584775"/>
          </a:xfrm>
          <a:prstGeom prst="rect">
            <a:avLst/>
          </a:prstGeom>
          <a:noFill/>
        </p:spPr>
        <p:txBody>
          <a:bodyPr wrap="square" rtlCol="0">
            <a:spAutoFit/>
          </a:bodyPr>
          <a:lstStyle/>
          <a:p>
            <a:endParaRPr lang="en-US" sz="1600" dirty="0"/>
          </a:p>
          <a:p>
            <a:endParaRPr lang="en-US" sz="1600" dirty="0"/>
          </a:p>
        </p:txBody>
      </p:sp>
    </p:spTree>
    <p:extLst>
      <p:ext uri="{BB962C8B-B14F-4D97-AF65-F5344CB8AC3E}">
        <p14:creationId xmlns:p14="http://schemas.microsoft.com/office/powerpoint/2010/main" val="87727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7063E4-87CE-D241-BC19-3E397E9D7474}"/>
              </a:ext>
            </a:extLst>
          </p:cNvPr>
          <p:cNvSpPr>
            <a:spLocks noGrp="1"/>
          </p:cNvSpPr>
          <p:nvPr>
            <p:ph type="body" idx="1"/>
          </p:nvPr>
        </p:nvSpPr>
        <p:spPr>
          <a:xfrm>
            <a:off x="0" y="363522"/>
            <a:ext cx="5826775" cy="4123418"/>
          </a:xfrm>
        </p:spPr>
        <p:txBody>
          <a:bodyPr/>
          <a:lstStyle/>
          <a:p>
            <a:pPr marL="114300" indent="0">
              <a:buNone/>
            </a:pPr>
            <a:endParaRPr lang="en-US" sz="2400" dirty="0"/>
          </a:p>
          <a:p>
            <a:endParaRPr lang="en-US" dirty="0"/>
          </a:p>
        </p:txBody>
      </p:sp>
      <p:pic>
        <p:nvPicPr>
          <p:cNvPr id="4" name="Google Shape;131;p25">
            <a:extLst>
              <a:ext uri="{FF2B5EF4-FFF2-40B4-BE49-F238E27FC236}">
                <a16:creationId xmlns:a16="http://schemas.microsoft.com/office/drawing/2014/main" id="{944200ED-AD7D-B745-B7C2-8099E8430505}"/>
              </a:ext>
            </a:extLst>
          </p:cNvPr>
          <p:cNvPicPr preferRelativeResize="0"/>
          <p:nvPr/>
        </p:nvPicPr>
        <p:blipFill>
          <a:blip r:embed="rId2">
            <a:alphaModFix/>
          </a:blip>
          <a:stretch>
            <a:fillRect/>
          </a:stretch>
        </p:blipFill>
        <p:spPr>
          <a:xfrm>
            <a:off x="6071740" y="194375"/>
            <a:ext cx="3005525" cy="4661624"/>
          </a:xfrm>
          <a:prstGeom prst="rect">
            <a:avLst/>
          </a:prstGeom>
          <a:noFill/>
          <a:ln>
            <a:noFill/>
          </a:ln>
        </p:spPr>
      </p:pic>
      <p:sp>
        <p:nvSpPr>
          <p:cNvPr id="2" name="TextBox 1">
            <a:extLst>
              <a:ext uri="{FF2B5EF4-FFF2-40B4-BE49-F238E27FC236}">
                <a16:creationId xmlns:a16="http://schemas.microsoft.com/office/drawing/2014/main" id="{974A904D-C2D1-A946-9C46-85815F48C22A}"/>
              </a:ext>
            </a:extLst>
          </p:cNvPr>
          <p:cNvSpPr txBox="1"/>
          <p:nvPr/>
        </p:nvSpPr>
        <p:spPr>
          <a:xfrm>
            <a:off x="200335" y="194375"/>
            <a:ext cx="5743852" cy="3539430"/>
          </a:xfrm>
          <a:prstGeom prst="rect">
            <a:avLst/>
          </a:prstGeom>
          <a:noFill/>
        </p:spPr>
        <p:txBody>
          <a:bodyPr wrap="square" rtlCol="0">
            <a:spAutoFit/>
          </a:bodyPr>
          <a:lstStyle/>
          <a:p>
            <a:r>
              <a:rPr lang="en-US" sz="1600" dirty="0"/>
              <a:t>“The growing movement for ‘structural competency’ radically departs from these biological and cultural approaches by contending that ‘many health-related factors previously attributed to culture or ethnicity also represent the downstream consequences of decisions about larger structural contexts, including healthcare and food delivery systems, zoning laws, local politics, urban and rural infrastructures, structural racisms, or even the very definitions of illness and health.’ Healthcare providers need to be more competent at recognizing and addressing the upstream structural factors that determine patients’ health and create health inequities.</a:t>
            </a:r>
          </a:p>
          <a:p>
            <a:endParaRPr lang="en-US" sz="1600" dirty="0"/>
          </a:p>
          <a:p>
            <a:endParaRPr lang="en-US" sz="1600" dirty="0"/>
          </a:p>
        </p:txBody>
      </p:sp>
    </p:spTree>
    <p:extLst>
      <p:ext uri="{BB962C8B-B14F-4D97-AF65-F5344CB8AC3E}">
        <p14:creationId xmlns:p14="http://schemas.microsoft.com/office/powerpoint/2010/main" val="4099346193"/>
      </p:ext>
    </p:extLst>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2338</Words>
  <Application>Microsoft Macintosh PowerPoint</Application>
  <PresentationFormat>On-screen Show (16:9)</PresentationFormat>
  <Paragraphs>182</Paragraphs>
  <Slides>32</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Old Standard TT</vt:lpstr>
      <vt:lpstr>Georgia</vt:lpstr>
      <vt:lpstr>Arial</vt:lpstr>
      <vt:lpstr>Paperback</vt:lpstr>
      <vt:lpstr>Structural Competency: A Positive Framework for Addressing the Social Determinants of Health</vt:lpstr>
      <vt:lpstr>PowerPoint Presentation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 Mona Hanna-Attisha and Flint Water Crisis</vt:lpstr>
      <vt:lpstr>Ron Finley “The Gangster Gardener”</vt:lpstr>
      <vt:lpstr>Concrete ways to increase structural competency</vt:lpstr>
      <vt:lpstr>Concrete ways to increase structural competency</vt:lpstr>
      <vt:lpstr>Concrete ways to increase structural competency</vt:lpstr>
      <vt:lpstr>Concrete ways to increase structural competency</vt:lpstr>
      <vt:lpstr>Concrete ways to increase structural competency</vt:lpstr>
      <vt:lpstr>Concrete ways to increase structural competency</vt:lpstr>
      <vt:lpstr>Case Studies</vt:lpstr>
      <vt:lpstr>Answer the following regarding your case:</vt:lpstr>
      <vt:lpstr>Answer the following regarding your case:</vt:lpstr>
      <vt:lpstr>Answer the following regarding your case:</vt:lpstr>
      <vt:lpstr>Answer the following regarding your case:</vt:lpstr>
      <vt:lpstr>Answer the following regarding your case:</vt:lpstr>
      <vt:lpstr>PowerPoint Presentation</vt:lpstr>
      <vt:lpstr>PowerPoint Presentation</vt:lpstr>
      <vt:lpstr>PowerPoint Presentation</vt:lpstr>
      <vt:lpstr>PowerPoint Presentation</vt:lpstr>
      <vt:lpstr>PowerPoint Presentation</vt:lpstr>
      <vt:lpstr>References </vt:lpstr>
      <vt:lpstr>PowerPoint Presentation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Structural Competency: A Positive Framework for Addressing the Social Determinants of Health</dc:title>
  <cp:lastModifiedBy>Ryan Huerto</cp:lastModifiedBy>
  <cp:revision>39</cp:revision>
  <dcterms:modified xsi:type="dcterms:W3CDTF">2020-02-01T07:36:22Z</dcterms:modified>
</cp:coreProperties>
</file>